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4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C07BB-69C5-4576-8533-163F8189CD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B6150-92D9-45CB-A870-8E4DB63E9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ABB67-75F6-465C-B409-6E27C3EB3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7306C-A72B-4281-9F36-2A7906A61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29913-FB57-47A2-BCA2-A6AD7FC0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3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287E-DBA1-4D7C-8A05-2DFF42E17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6772A-CB4B-41F2-8149-D52DE2264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1BA02-270B-4116-9B66-88FBC70A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2E2D4-8DCE-4325-AE1C-14852606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D5EC5-A3A0-48F7-AFC2-511DF5A8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4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53DBA4-B74B-4F81-9A93-7FE2F19F3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45F773-9E45-4A3A-9D84-7C6E96872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BDEAE-FFF8-40BB-9418-2F18C542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04642-9DB2-4F0A-81BD-43009A3D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CBC05-73D7-4525-A62C-D7EE18D7C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2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7FA4C-92C2-48A3-B937-6B1898328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9BD1-5B85-4676-AC47-A1A4BF050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BF062-F81E-4AB0-B26F-0AF7B01E9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B4C31-A938-430C-8E3D-EECDE4CE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FAFBC-89F6-4B96-8A42-2A2C54CF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3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61439-090C-4D4F-A1F7-E23060EC9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E9A85-360E-4FB6-A009-BC3FB967E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44A91-C3B4-4CFE-9A41-747A269E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4E94F-82F8-48B1-A191-C5C3DA56E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C6BE9-7A9C-41A6-90F8-EA3F2845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1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64D65-8776-424D-A3F6-BF03C4E81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0AC07-6392-4541-BBFF-08788AF24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BEF88-DB05-4287-A347-9A2D41823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03630-6902-440C-9729-F3604C9FF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80A7B-1940-48EE-A907-83DD24660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14AF7-2515-4267-89C6-8660773F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1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B518B-336D-40B3-94A9-C39663098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BCC66-DA1E-411C-96DD-867D3232E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885EF-E1B3-4C4A-A359-362B57396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1C506B-4C6E-47FF-9850-4E3517FA1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D11283-311A-4371-B13F-7DBE3CAEF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CD439E-7507-42B7-B34D-95127A2A7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0900A3-3FEF-4E77-AD45-49F18FA32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AAA5AB-636D-4A6E-8155-B79A80BF6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1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08491-5F4E-4AD8-86A2-0130B6EB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78027-F228-45BA-B7AB-54E3A6253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6A384D-B709-4B7B-BFE2-04042036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B4C8B-53E6-4CC1-82FB-189D0E1B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9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3A06B6-121F-4E32-8309-84C361F63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07228-5377-47F1-A13A-7EEA1C11F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B5A6D6-0F8D-4142-ACA1-CC225EC47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9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89B10-61DF-41BF-AC2E-A4B0A5E48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23226-367D-44B4-B289-B5D635D8F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BADD2-3A06-46E2-A4F4-288AFE93D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2B5B1-2935-411B-98C5-FF3CB54E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E05DE-9E4B-4A0B-A458-2BCEDA0BE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3A87F-42DF-42CF-A174-3F22106D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E587E-55A7-49B2-81A2-33342CB50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D9AE41-228E-4612-A3F1-BDCC9BF5A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C19AE-AF93-470F-BC7D-BA3F57614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C4E8B-B89D-43AC-B7D8-132CB9F12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D51FF-0765-4FF3-80E9-C9C030876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7E3C1-3B0D-4A73-A3DF-09D19C220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8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DE5575-EC8C-498B-86C1-41BE38353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D33059-C541-48AE-B188-6F679D0D4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D3D1621-F838-4C9F-9F69-AEBD45DC2E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9559698-7728-4F70-A8B4-D1A362F5D0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D0DF8FB-D818-4B0F-A4BA-B43E9C8680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5496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xfrm>
            <a:off x="1524000" y="382690"/>
            <a:ext cx="9144000" cy="2724151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JESUS IS THE ANSWER</a:t>
            </a:r>
          </a:p>
        </p:txBody>
      </p:sp>
      <p:sp>
        <p:nvSpPr>
          <p:cNvPr id="95" name="Subtitle 2"/>
          <p:cNvSpPr txBox="1">
            <a:spLocks noGrp="1"/>
          </p:cNvSpPr>
          <p:nvPr>
            <p:ph type="subTitle" idx="1"/>
          </p:nvPr>
        </p:nvSpPr>
        <p:spPr>
          <a:xfrm>
            <a:off x="4650658" y="3900949"/>
            <a:ext cx="2743200" cy="1707382"/>
          </a:xfrm>
          <a:prstGeom prst="rect">
            <a:avLst/>
          </a:prstGeom>
        </p:spPr>
        <p:txBody>
          <a:bodyPr/>
          <a:lstStyle/>
          <a:p>
            <a:pPr>
              <a:defRPr sz="4400" b="1"/>
            </a:pPr>
            <a:r>
              <a:rPr sz="2800" i="1" dirty="0"/>
              <a:t>IS 9:1-6; </a:t>
            </a:r>
            <a:endParaRPr lang="en-US" sz="2800" i="1" dirty="0"/>
          </a:p>
          <a:p>
            <a:pPr>
              <a:defRPr sz="4400" b="1"/>
            </a:pPr>
            <a:r>
              <a:rPr sz="2800" i="1" dirty="0"/>
              <a:t>MAT 1:1-14; </a:t>
            </a:r>
            <a:endParaRPr lang="en-US" sz="2800" i="1" dirty="0"/>
          </a:p>
          <a:p>
            <a:pPr>
              <a:defRPr sz="4400" b="1"/>
            </a:pPr>
            <a:r>
              <a:rPr sz="2800" i="1" dirty="0"/>
              <a:t>LUKE 4:18-19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>
            <a:spLocks noGrp="1"/>
          </p:cNvSpPr>
          <p:nvPr>
            <p:ph type="title"/>
          </p:nvPr>
        </p:nvSpPr>
        <p:spPr>
          <a:xfrm>
            <a:off x="838200" y="128589"/>
            <a:ext cx="10515600" cy="114299"/>
          </a:xfrm>
          <a:prstGeom prst="rect">
            <a:avLst/>
          </a:prstGeom>
        </p:spPr>
        <p:txBody>
          <a:bodyPr/>
          <a:lstStyle>
            <a:lvl1pPr defTabSz="365759">
              <a:defRPr sz="100"/>
            </a:lvl1pPr>
          </a:lstStyle>
          <a:p>
            <a:r>
              <a:t>.</a:t>
            </a:r>
          </a:p>
        </p:txBody>
      </p:sp>
      <p:sp>
        <p:nvSpPr>
          <p:cNvPr id="120" name="Content Placeholder 2"/>
          <p:cNvSpPr txBox="1">
            <a:spLocks noGrp="1"/>
          </p:cNvSpPr>
          <p:nvPr>
            <p:ph idx="1"/>
          </p:nvPr>
        </p:nvSpPr>
        <p:spPr>
          <a:xfrm>
            <a:off x="345282" y="-2918"/>
            <a:ext cx="11501436" cy="6429376"/>
          </a:xfrm>
          <a:prstGeom prst="rect">
            <a:avLst/>
          </a:prstGeom>
        </p:spPr>
        <p:txBody>
          <a:bodyPr/>
          <a:lstStyle/>
          <a:p>
            <a:pPr marL="0" indent="0" defTabSz="896111">
              <a:spcBef>
                <a:spcPts val="900"/>
              </a:spcBef>
              <a:buNone/>
              <a:defRPr sz="3528" b="1"/>
            </a:pPr>
            <a:r>
              <a:rPr dirty="0"/>
              <a:t>#4.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 INSTEAD OF SCARCITY</a:t>
            </a:r>
          </a:p>
          <a:p>
            <a:pPr marL="224027" indent="-224027" defTabSz="896111">
              <a:spcBef>
                <a:spcPts val="900"/>
              </a:spcBef>
              <a:defRPr sz="3528" b="1"/>
            </a:pPr>
            <a:endParaRPr sz="1000" dirty="0"/>
          </a:p>
          <a:p>
            <a:pPr marL="224027" indent="-224027" defTabSz="896111">
              <a:spcBef>
                <a:spcPts val="900"/>
              </a:spcBef>
              <a:defRPr sz="3528" b="1"/>
            </a:pPr>
            <a:endParaRPr sz="1000" dirty="0"/>
          </a:p>
          <a:p>
            <a:pPr marL="224027" indent="-224027" defTabSz="896111">
              <a:spcBef>
                <a:spcPts val="900"/>
              </a:spcBef>
              <a:defRPr sz="3528" b="1"/>
            </a:pPr>
            <a:r>
              <a:rPr i="1" u="sng" dirty="0"/>
              <a:t>John 11:15 </a:t>
            </a:r>
            <a:r>
              <a:rPr dirty="0"/>
              <a:t>and </a:t>
            </a:r>
            <a:r>
              <a:rPr i="1" u="sng" dirty="0"/>
              <a:t>Ma</a:t>
            </a:r>
            <a:r>
              <a:rPr lang="en-US" i="1" u="sng" dirty="0"/>
              <a:t>l.</a:t>
            </a:r>
            <a:r>
              <a:rPr i="1" u="sng" dirty="0"/>
              <a:t>14:13-21</a:t>
            </a:r>
            <a:r>
              <a:rPr dirty="0"/>
              <a:t>. God of multiplication effect</a:t>
            </a:r>
          </a:p>
          <a:p>
            <a:pPr marL="224027" indent="-224027" defTabSz="896111">
              <a:spcBef>
                <a:spcPts val="900"/>
              </a:spcBef>
              <a:defRPr sz="3528" b="1"/>
            </a:pPr>
            <a:endParaRPr dirty="0"/>
          </a:p>
          <a:p>
            <a:pPr marL="0" indent="0" defTabSz="896111">
              <a:spcBef>
                <a:spcPts val="900"/>
              </a:spcBef>
              <a:buNone/>
              <a:defRPr sz="3528" b="1"/>
            </a:pPr>
            <a:r>
              <a:rPr lang="en-US" dirty="0"/>
              <a:t># </a:t>
            </a:r>
            <a:r>
              <a:rPr dirty="0"/>
              <a:t>Divine connection brings divine increase </a:t>
            </a:r>
          </a:p>
        </p:txBody>
      </p:sp>
    </p:spTree>
    <p:extLst>
      <p:ext uri="{BB962C8B-B14F-4D97-AF65-F5344CB8AC3E}">
        <p14:creationId xmlns:p14="http://schemas.microsoft.com/office/powerpoint/2010/main" val="4044420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>
            <a:spLocks noGrp="1"/>
          </p:cNvSpPr>
          <p:nvPr>
            <p:ph type="title"/>
          </p:nvPr>
        </p:nvSpPr>
        <p:spPr>
          <a:xfrm>
            <a:off x="838200" y="128589"/>
            <a:ext cx="10515600" cy="114299"/>
          </a:xfrm>
          <a:prstGeom prst="rect">
            <a:avLst/>
          </a:prstGeom>
        </p:spPr>
        <p:txBody>
          <a:bodyPr/>
          <a:lstStyle>
            <a:lvl1pPr defTabSz="365759">
              <a:defRPr sz="100"/>
            </a:lvl1pPr>
          </a:lstStyle>
          <a:p>
            <a:r>
              <a:t>.</a:t>
            </a:r>
          </a:p>
        </p:txBody>
      </p:sp>
      <p:sp>
        <p:nvSpPr>
          <p:cNvPr id="123" name="Content Placeholder 2"/>
          <p:cNvSpPr txBox="1">
            <a:spLocks noGrp="1"/>
          </p:cNvSpPr>
          <p:nvPr>
            <p:ph idx="1"/>
          </p:nvPr>
        </p:nvSpPr>
        <p:spPr>
          <a:xfrm>
            <a:off x="305789" y="185738"/>
            <a:ext cx="11580422" cy="6358726"/>
          </a:xfrm>
          <a:prstGeom prst="rect">
            <a:avLst/>
          </a:prstGeom>
        </p:spPr>
        <p:txBody>
          <a:bodyPr/>
          <a:lstStyle/>
          <a:p>
            <a:pPr marL="224026" indent="-224026" defTabSz="896111">
              <a:lnSpc>
                <a:spcPct val="72000"/>
              </a:lnSpc>
              <a:spcBef>
                <a:spcPts val="900"/>
              </a:spcBef>
              <a:defRPr sz="3200" b="1"/>
            </a:pPr>
            <a:r>
              <a:rPr dirty="0"/>
              <a:t>#5.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INSTEAD OF SLAVERY/SUPPRESSION</a:t>
            </a:r>
          </a:p>
          <a:p>
            <a:pPr marL="224026" indent="-224026" defTabSz="896111">
              <a:lnSpc>
                <a:spcPct val="72000"/>
              </a:lnSpc>
              <a:spcBef>
                <a:spcPts val="900"/>
              </a:spcBef>
              <a:defRPr sz="3200" b="1"/>
            </a:pPr>
            <a:endParaRPr dirty="0"/>
          </a:p>
          <a:p>
            <a:pPr marL="224026" indent="-224026" defTabSz="896111">
              <a:lnSpc>
                <a:spcPct val="72000"/>
              </a:lnSpc>
              <a:spcBef>
                <a:spcPts val="900"/>
              </a:spcBef>
              <a:defRPr sz="3200" b="1"/>
            </a:pPr>
            <a:r>
              <a:rPr dirty="0"/>
              <a:t>The king is born to restore </a:t>
            </a:r>
            <a:r>
              <a:rPr lang="en-US" dirty="0"/>
              <a:t>G</a:t>
            </a:r>
            <a:r>
              <a:rPr dirty="0"/>
              <a:t>od’s promise to </a:t>
            </a:r>
            <a:r>
              <a:rPr lang="en-US" dirty="0"/>
              <a:t>H</a:t>
            </a:r>
            <a:r>
              <a:rPr dirty="0"/>
              <a:t>is children</a:t>
            </a:r>
            <a:r>
              <a:rPr lang="en-US" dirty="0"/>
              <a:t>.</a:t>
            </a:r>
            <a:endParaRPr dirty="0"/>
          </a:p>
          <a:p>
            <a:pPr marL="224026" indent="-224026" defTabSz="896111">
              <a:lnSpc>
                <a:spcPct val="72000"/>
              </a:lnSpc>
              <a:spcBef>
                <a:spcPts val="900"/>
              </a:spcBef>
              <a:defRPr sz="2400" b="1"/>
            </a:pPr>
            <a:endParaRPr sz="1000" dirty="0"/>
          </a:p>
          <a:p>
            <a:pPr marL="224026" indent="-224026" defTabSz="896111">
              <a:lnSpc>
                <a:spcPct val="72000"/>
              </a:lnSpc>
              <a:spcBef>
                <a:spcPts val="900"/>
              </a:spcBef>
              <a:defRPr sz="3200" b="1"/>
            </a:pPr>
            <a:r>
              <a:rPr dirty="0"/>
              <a:t>A child is born, a son is given, government upon </a:t>
            </a:r>
            <a:r>
              <a:rPr lang="en-US" dirty="0"/>
              <a:t>H</a:t>
            </a:r>
            <a:r>
              <a:rPr dirty="0"/>
              <a:t>is shoulders</a:t>
            </a:r>
            <a:r>
              <a:rPr lang="en-US" dirty="0"/>
              <a:t>.</a:t>
            </a:r>
            <a:endParaRPr sz="2400" dirty="0"/>
          </a:p>
          <a:p>
            <a:pPr marL="224026" indent="-224026" defTabSz="896111">
              <a:lnSpc>
                <a:spcPct val="72000"/>
              </a:lnSpc>
              <a:spcBef>
                <a:spcPts val="900"/>
              </a:spcBef>
              <a:defRPr sz="3200" b="1"/>
            </a:pPr>
            <a:endParaRPr sz="1000" dirty="0"/>
          </a:p>
          <a:p>
            <a:pPr marL="224026" indent="-224026" defTabSz="896111">
              <a:lnSpc>
                <a:spcPct val="72000"/>
              </a:lnSpc>
              <a:spcBef>
                <a:spcPts val="900"/>
              </a:spcBef>
              <a:defRPr sz="3200" b="1"/>
            </a:pPr>
            <a:r>
              <a:rPr dirty="0"/>
              <a:t>For many years of God’s Salience, the people yearned for freedom</a:t>
            </a:r>
            <a:r>
              <a:rPr lang="en-US" dirty="0"/>
              <a:t>.</a:t>
            </a:r>
            <a:endParaRPr dirty="0"/>
          </a:p>
          <a:p>
            <a:pPr marL="224026" indent="-224026" defTabSz="896111">
              <a:lnSpc>
                <a:spcPct val="72000"/>
              </a:lnSpc>
              <a:spcBef>
                <a:spcPts val="900"/>
              </a:spcBef>
              <a:defRPr sz="3200" b="1"/>
            </a:pPr>
            <a:endParaRPr dirty="0"/>
          </a:p>
          <a:p>
            <a:pPr marL="224026" indent="-224026" defTabSz="896111">
              <a:lnSpc>
                <a:spcPct val="72000"/>
              </a:lnSpc>
              <a:spcBef>
                <a:spcPts val="900"/>
              </a:spcBef>
              <a:defRPr sz="3200" b="1"/>
            </a:pPr>
            <a:r>
              <a:rPr dirty="0"/>
              <a:t>They yearned to hear the voice of God</a:t>
            </a:r>
            <a:r>
              <a:rPr lang="en-US" dirty="0"/>
              <a:t>. </a:t>
            </a:r>
            <a:r>
              <a:rPr i="1" u="sng" dirty="0"/>
              <a:t>Ps</a:t>
            </a:r>
            <a:r>
              <a:rPr lang="en-US" i="1" u="sng" dirty="0"/>
              <a:t>.</a:t>
            </a:r>
            <a:r>
              <a:rPr i="1" u="sng" dirty="0"/>
              <a:t> 146:5-9</a:t>
            </a:r>
            <a:r>
              <a:rPr dirty="0"/>
              <a:t>; </a:t>
            </a:r>
            <a:r>
              <a:rPr i="1" u="sng" dirty="0"/>
              <a:t>Luke 4;18</a:t>
            </a:r>
            <a:r>
              <a:rPr lang="en-US" i="1" u="sng" dirty="0"/>
              <a:t>.</a:t>
            </a:r>
            <a:endParaRPr i="1" u="sng" dirty="0"/>
          </a:p>
          <a:p>
            <a:pPr marL="224026" indent="-224026" defTabSz="896111">
              <a:lnSpc>
                <a:spcPct val="72000"/>
              </a:lnSpc>
              <a:spcBef>
                <a:spcPts val="900"/>
              </a:spcBef>
              <a:defRPr sz="3200" b="1"/>
            </a:pPr>
            <a:endParaRPr dirty="0"/>
          </a:p>
          <a:p>
            <a:pPr marL="0" indent="0" defTabSz="896111">
              <a:lnSpc>
                <a:spcPct val="72000"/>
              </a:lnSpc>
              <a:spcBef>
                <a:spcPts val="900"/>
              </a:spcBef>
              <a:buNone/>
              <a:defRPr sz="3200" b="1"/>
            </a:pPr>
            <a:r>
              <a:rPr lang="en-US" dirty="0"/>
              <a:t># </a:t>
            </a:r>
            <a:r>
              <a:rPr dirty="0"/>
              <a:t>Declare to the world that Freedom is only in Christ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>
            <a:spLocks noGrp="1"/>
          </p:cNvSpPr>
          <p:nvPr>
            <p:ph type="title"/>
          </p:nvPr>
        </p:nvSpPr>
        <p:spPr>
          <a:xfrm>
            <a:off x="838200" y="128589"/>
            <a:ext cx="10515600" cy="114299"/>
          </a:xfrm>
          <a:prstGeom prst="rect">
            <a:avLst/>
          </a:prstGeom>
        </p:spPr>
        <p:txBody>
          <a:bodyPr/>
          <a:lstStyle>
            <a:lvl1pPr defTabSz="365759">
              <a:defRPr sz="100"/>
            </a:lvl1pPr>
          </a:lstStyle>
          <a:p>
            <a:r>
              <a:t>.</a:t>
            </a:r>
          </a:p>
        </p:txBody>
      </p:sp>
      <p:sp>
        <p:nvSpPr>
          <p:cNvPr id="126" name="Content Placeholder 2"/>
          <p:cNvSpPr txBox="1">
            <a:spLocks noGrp="1"/>
          </p:cNvSpPr>
          <p:nvPr>
            <p:ph idx="1"/>
          </p:nvPr>
        </p:nvSpPr>
        <p:spPr>
          <a:xfrm>
            <a:off x="383611" y="128589"/>
            <a:ext cx="11424777" cy="6086478"/>
          </a:xfrm>
          <a:prstGeom prst="rect">
            <a:avLst/>
          </a:prstGeom>
        </p:spPr>
        <p:txBody>
          <a:bodyPr/>
          <a:lstStyle/>
          <a:p>
            <a:pPr marL="0" indent="0" defTabSz="868680">
              <a:lnSpc>
                <a:spcPct val="81000"/>
              </a:lnSpc>
              <a:spcBef>
                <a:spcPts val="900"/>
              </a:spcBef>
              <a:buNone/>
              <a:defRPr sz="3420" b="1"/>
            </a:pPr>
            <a:r>
              <a:rPr dirty="0"/>
              <a:t>#6. </a:t>
            </a:r>
            <a:r>
              <a:rPr lang="en-US" dirty="0"/>
              <a:t>KINGDOM RULE OF INSTEAD OF HEATHEN RULE. </a:t>
            </a:r>
          </a:p>
          <a:p>
            <a:pPr marL="0" indent="0" defTabSz="868680">
              <a:lnSpc>
                <a:spcPct val="81000"/>
              </a:lnSpc>
              <a:spcBef>
                <a:spcPts val="900"/>
              </a:spcBef>
              <a:buNone/>
              <a:defRPr sz="3420" b="1"/>
            </a:pPr>
            <a:r>
              <a:rPr i="1" u="sng" dirty="0"/>
              <a:t>2 </a:t>
            </a:r>
            <a:r>
              <a:rPr lang="en-US" i="1" u="sng" dirty="0"/>
              <a:t>C</a:t>
            </a:r>
            <a:r>
              <a:rPr i="1" u="sng" dirty="0"/>
              <a:t>or</a:t>
            </a:r>
            <a:r>
              <a:rPr lang="en-US" i="1" u="sng" dirty="0"/>
              <a:t>.</a:t>
            </a:r>
            <a:r>
              <a:rPr i="1" u="sng" dirty="0"/>
              <a:t> 13:14</a:t>
            </a:r>
          </a:p>
          <a:p>
            <a:pPr marL="217170" indent="-217170" defTabSz="868680">
              <a:lnSpc>
                <a:spcPct val="81000"/>
              </a:lnSpc>
              <a:spcBef>
                <a:spcPts val="900"/>
              </a:spcBef>
              <a:defRPr sz="3420" b="1"/>
            </a:pPr>
            <a:endParaRPr sz="1000" dirty="0"/>
          </a:p>
          <a:p>
            <a:pPr marL="217170" indent="-217170" defTabSz="868680">
              <a:spcBef>
                <a:spcPts val="900"/>
              </a:spcBef>
              <a:defRPr sz="3420" b="1"/>
            </a:pPr>
            <a:r>
              <a:rPr dirty="0"/>
              <a:t>The king came to establish a theocratic rule of divine grace</a:t>
            </a:r>
          </a:p>
          <a:p>
            <a:pPr marL="217170" indent="-217170" defTabSz="868680">
              <a:spcBef>
                <a:spcPts val="900"/>
              </a:spcBef>
              <a:defRPr sz="3420" b="1"/>
            </a:pPr>
            <a:endParaRPr sz="1000" dirty="0"/>
          </a:p>
          <a:p>
            <a:pPr marL="217170" indent="-217170" defTabSz="868680">
              <a:spcBef>
                <a:spcPts val="900"/>
              </a:spcBef>
              <a:defRPr sz="3420" b="1"/>
            </a:pPr>
            <a:r>
              <a:rPr dirty="0"/>
              <a:t>Grace is defining symbol of his rule unlike earthly kingdom that subjects people to the sword</a:t>
            </a:r>
          </a:p>
          <a:p>
            <a:pPr marL="217170" indent="-217170" defTabSz="868680">
              <a:lnSpc>
                <a:spcPct val="81000"/>
              </a:lnSpc>
              <a:spcBef>
                <a:spcPts val="900"/>
              </a:spcBef>
              <a:defRPr sz="3420" b="1"/>
            </a:pPr>
            <a:endParaRPr sz="1000" dirty="0"/>
          </a:p>
          <a:p>
            <a:pPr marL="217170" indent="-217170" defTabSz="868680">
              <a:lnSpc>
                <a:spcPct val="81000"/>
              </a:lnSpc>
              <a:spcBef>
                <a:spcPts val="900"/>
              </a:spcBef>
              <a:defRPr sz="3420" b="1"/>
            </a:pPr>
            <a:r>
              <a:rPr dirty="0"/>
              <a:t> A kingdom power of sacrificial love. </a:t>
            </a:r>
          </a:p>
          <a:p>
            <a:pPr marL="217170" indent="-217170" defTabSz="868680">
              <a:lnSpc>
                <a:spcPct val="81000"/>
              </a:lnSpc>
              <a:spcBef>
                <a:spcPts val="900"/>
              </a:spcBef>
              <a:defRPr sz="3420" b="1"/>
            </a:pPr>
            <a:endParaRPr dirty="0"/>
          </a:p>
          <a:p>
            <a:pPr marL="0" indent="0" defTabSz="868680">
              <a:lnSpc>
                <a:spcPct val="81000"/>
              </a:lnSpc>
              <a:spcBef>
                <a:spcPts val="900"/>
              </a:spcBef>
              <a:buNone/>
              <a:defRPr sz="3420" b="1"/>
            </a:pPr>
            <a:r>
              <a:rPr lang="en-US" dirty="0"/>
              <a:t># </a:t>
            </a:r>
            <a:r>
              <a:rPr dirty="0"/>
              <a:t>A divine communion with the </a:t>
            </a:r>
            <a:r>
              <a:rPr lang="en-US" dirty="0"/>
              <a:t>H</a:t>
            </a:r>
            <a:r>
              <a:rPr dirty="0"/>
              <a:t>oly </a:t>
            </a:r>
            <a:r>
              <a:rPr lang="en-US" dirty="0"/>
              <a:t>S</a:t>
            </a:r>
            <a:r>
              <a:rPr dirty="0"/>
              <a:t>pirit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1"/>
          <p:cNvSpPr txBox="1">
            <a:spLocks noGrp="1"/>
          </p:cNvSpPr>
          <p:nvPr>
            <p:ph type="title"/>
          </p:nvPr>
        </p:nvSpPr>
        <p:spPr>
          <a:xfrm>
            <a:off x="838200" y="128589"/>
            <a:ext cx="10515600" cy="114299"/>
          </a:xfrm>
          <a:prstGeom prst="rect">
            <a:avLst/>
          </a:prstGeom>
        </p:spPr>
        <p:txBody>
          <a:bodyPr/>
          <a:lstStyle>
            <a:lvl1pPr defTabSz="365759">
              <a:defRPr sz="100"/>
            </a:lvl1pPr>
          </a:lstStyle>
          <a:p>
            <a:r>
              <a:t>.</a:t>
            </a:r>
          </a:p>
        </p:txBody>
      </p:sp>
      <p:sp>
        <p:nvSpPr>
          <p:cNvPr id="129" name="Content Placeholder 2"/>
          <p:cNvSpPr txBox="1">
            <a:spLocks noGrp="1"/>
          </p:cNvSpPr>
          <p:nvPr>
            <p:ph idx="1"/>
          </p:nvPr>
        </p:nvSpPr>
        <p:spPr>
          <a:xfrm>
            <a:off x="538162" y="242888"/>
            <a:ext cx="11115675" cy="6086478"/>
          </a:xfrm>
          <a:prstGeom prst="rect">
            <a:avLst/>
          </a:prstGeom>
        </p:spPr>
        <p:txBody>
          <a:bodyPr/>
          <a:lstStyle/>
          <a:p>
            <a:pPr marL="0" indent="0" algn="ctr" defTabSz="859536">
              <a:lnSpc>
                <a:spcPct val="150000"/>
              </a:lnSpc>
              <a:spcBef>
                <a:spcPts val="900"/>
              </a:spcBef>
              <a:buNone/>
              <a:defRPr sz="3384" b="1"/>
            </a:pPr>
            <a:r>
              <a:rPr lang="en-US" dirty="0"/>
              <a:t>CONCLUSION</a:t>
            </a:r>
          </a:p>
          <a:p>
            <a:pPr marL="214884" indent="-214884" defTabSz="859536">
              <a:lnSpc>
                <a:spcPct val="150000"/>
              </a:lnSpc>
              <a:spcBef>
                <a:spcPts val="900"/>
              </a:spcBef>
              <a:defRPr sz="3384" b="1"/>
            </a:pPr>
            <a:r>
              <a:rPr dirty="0"/>
              <a:t>The township of Zebulun and Naphtali in the Old testament are figurative of God’s wrath Mat 4:13-16</a:t>
            </a:r>
          </a:p>
          <a:p>
            <a:pPr marL="214884" indent="-214884" defTabSz="859536">
              <a:lnSpc>
                <a:spcPct val="150000"/>
              </a:lnSpc>
              <a:spcBef>
                <a:spcPts val="900"/>
              </a:spcBef>
              <a:defRPr sz="3384" b="1"/>
            </a:pPr>
            <a:r>
              <a:rPr dirty="0"/>
              <a:t>The promised birth of the Messiah is one that brings great transformation, turn arounds and new story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1"/>
          <p:cNvSpPr txBox="1">
            <a:spLocks noGrp="1"/>
          </p:cNvSpPr>
          <p:nvPr>
            <p:ph type="title"/>
          </p:nvPr>
        </p:nvSpPr>
        <p:spPr>
          <a:xfrm>
            <a:off x="838200" y="128589"/>
            <a:ext cx="10515600" cy="114299"/>
          </a:xfrm>
          <a:prstGeom prst="rect">
            <a:avLst/>
          </a:prstGeom>
        </p:spPr>
        <p:txBody>
          <a:bodyPr/>
          <a:lstStyle>
            <a:lvl1pPr defTabSz="365759">
              <a:defRPr sz="100"/>
            </a:lvl1pPr>
          </a:lstStyle>
          <a:p>
            <a:r>
              <a:t>.</a:t>
            </a:r>
          </a:p>
        </p:txBody>
      </p:sp>
      <p:sp>
        <p:nvSpPr>
          <p:cNvPr id="129" name="Content Placeholder 2"/>
          <p:cNvSpPr txBox="1">
            <a:spLocks noGrp="1"/>
          </p:cNvSpPr>
          <p:nvPr>
            <p:ph idx="1"/>
          </p:nvPr>
        </p:nvSpPr>
        <p:spPr>
          <a:xfrm>
            <a:off x="216310" y="242888"/>
            <a:ext cx="11749547" cy="6086478"/>
          </a:xfrm>
          <a:prstGeom prst="rect">
            <a:avLst/>
          </a:prstGeom>
        </p:spPr>
        <p:txBody>
          <a:bodyPr/>
          <a:lstStyle/>
          <a:p>
            <a:pPr marL="0" indent="0" algn="ctr" defTabSz="859536">
              <a:lnSpc>
                <a:spcPct val="81000"/>
              </a:lnSpc>
              <a:spcBef>
                <a:spcPts val="900"/>
              </a:spcBef>
              <a:buNone/>
              <a:defRPr sz="3384" b="1"/>
            </a:pPr>
            <a:r>
              <a:rPr lang="en-US" dirty="0"/>
              <a:t>CONCLUSION (Cont’d)</a:t>
            </a:r>
          </a:p>
          <a:p>
            <a:pPr marL="0" indent="0" algn="ctr" defTabSz="859536">
              <a:lnSpc>
                <a:spcPct val="81000"/>
              </a:lnSpc>
              <a:spcBef>
                <a:spcPts val="900"/>
              </a:spcBef>
              <a:buNone/>
              <a:defRPr sz="3384" b="1"/>
            </a:pPr>
            <a:endParaRPr lang="en-US" sz="800" dirty="0"/>
          </a:p>
          <a:p>
            <a:pPr marL="0" indent="0" defTabSz="859536">
              <a:lnSpc>
                <a:spcPct val="81000"/>
              </a:lnSpc>
              <a:spcBef>
                <a:spcPts val="900"/>
              </a:spcBef>
              <a:buNone/>
              <a:defRPr sz="3384" b="1"/>
            </a:pPr>
            <a:r>
              <a:rPr dirty="0"/>
              <a:t>#</a:t>
            </a:r>
            <a:r>
              <a:rPr lang="en-US" dirty="0"/>
              <a:t> </a:t>
            </a:r>
            <a:r>
              <a:rPr dirty="0"/>
              <a:t>1. Glory instead of Gloom</a:t>
            </a:r>
            <a:endParaRPr lang="en-US" dirty="0"/>
          </a:p>
          <a:p>
            <a:pPr marL="0" indent="0" defTabSz="859536">
              <a:lnSpc>
                <a:spcPct val="81000"/>
              </a:lnSpc>
              <a:spcBef>
                <a:spcPts val="900"/>
              </a:spcBef>
              <a:buNone/>
              <a:defRPr sz="3384" b="1"/>
            </a:pPr>
            <a:endParaRPr sz="800" dirty="0"/>
          </a:p>
          <a:p>
            <a:pPr marL="0" indent="0" defTabSz="859536">
              <a:lnSpc>
                <a:spcPct val="81000"/>
              </a:lnSpc>
              <a:spcBef>
                <a:spcPts val="900"/>
              </a:spcBef>
              <a:buNone/>
              <a:defRPr sz="3384" b="1"/>
            </a:pPr>
            <a:r>
              <a:rPr dirty="0"/>
              <a:t>#</a:t>
            </a:r>
            <a:r>
              <a:rPr lang="en-US" dirty="0"/>
              <a:t> </a:t>
            </a:r>
            <a:r>
              <a:rPr dirty="0"/>
              <a:t>2. Hope instead of hopelessness</a:t>
            </a:r>
            <a:endParaRPr lang="en-US" dirty="0"/>
          </a:p>
          <a:p>
            <a:pPr marL="0" indent="0" defTabSz="859536">
              <a:lnSpc>
                <a:spcPct val="81000"/>
              </a:lnSpc>
              <a:spcBef>
                <a:spcPts val="900"/>
              </a:spcBef>
              <a:buNone/>
              <a:defRPr sz="3384" b="1"/>
            </a:pPr>
            <a:endParaRPr sz="800" dirty="0"/>
          </a:p>
          <a:p>
            <a:pPr marL="0" indent="0" defTabSz="859536">
              <a:lnSpc>
                <a:spcPct val="81000"/>
              </a:lnSpc>
              <a:spcBef>
                <a:spcPts val="900"/>
              </a:spcBef>
              <a:buNone/>
              <a:defRPr sz="3384" b="1"/>
            </a:pPr>
            <a:r>
              <a:rPr dirty="0"/>
              <a:t>#</a:t>
            </a:r>
            <a:r>
              <a:rPr lang="en-US" dirty="0"/>
              <a:t> </a:t>
            </a:r>
            <a:r>
              <a:rPr dirty="0"/>
              <a:t>3. Good News of great joy instead of grief</a:t>
            </a:r>
            <a:endParaRPr lang="en-US" dirty="0"/>
          </a:p>
          <a:p>
            <a:pPr marL="0" indent="0" defTabSz="859536">
              <a:lnSpc>
                <a:spcPct val="81000"/>
              </a:lnSpc>
              <a:spcBef>
                <a:spcPts val="900"/>
              </a:spcBef>
              <a:buNone/>
              <a:defRPr sz="3384" b="1"/>
            </a:pPr>
            <a:endParaRPr sz="800" dirty="0"/>
          </a:p>
          <a:p>
            <a:pPr marL="0" indent="0" defTabSz="859536">
              <a:lnSpc>
                <a:spcPct val="81000"/>
              </a:lnSpc>
              <a:spcBef>
                <a:spcPts val="900"/>
              </a:spcBef>
              <a:buNone/>
              <a:defRPr sz="3384" b="1"/>
            </a:pPr>
            <a:r>
              <a:rPr dirty="0"/>
              <a:t>#</a:t>
            </a:r>
            <a:r>
              <a:rPr lang="en-US" dirty="0"/>
              <a:t> </a:t>
            </a:r>
            <a:r>
              <a:rPr dirty="0"/>
              <a:t>4. Multiplication instead of scarcity</a:t>
            </a:r>
            <a:endParaRPr lang="en-US" dirty="0"/>
          </a:p>
          <a:p>
            <a:pPr marL="0" indent="0" defTabSz="859536">
              <a:lnSpc>
                <a:spcPct val="81000"/>
              </a:lnSpc>
              <a:spcBef>
                <a:spcPts val="900"/>
              </a:spcBef>
              <a:buNone/>
              <a:defRPr sz="3384" b="1"/>
            </a:pPr>
            <a:endParaRPr sz="800" dirty="0"/>
          </a:p>
          <a:p>
            <a:pPr marL="0" indent="0" defTabSz="859536">
              <a:lnSpc>
                <a:spcPct val="81000"/>
              </a:lnSpc>
              <a:spcBef>
                <a:spcPts val="900"/>
              </a:spcBef>
              <a:buNone/>
              <a:defRPr sz="3384" b="1"/>
            </a:pPr>
            <a:r>
              <a:rPr dirty="0"/>
              <a:t>#</a:t>
            </a:r>
            <a:r>
              <a:rPr lang="en-US" dirty="0"/>
              <a:t> </a:t>
            </a:r>
            <a:r>
              <a:rPr dirty="0"/>
              <a:t>5. Freedom Instead of slavery/ Suppression</a:t>
            </a:r>
            <a:endParaRPr lang="en-US" dirty="0"/>
          </a:p>
          <a:p>
            <a:pPr marL="0" indent="0" algn="ctr" defTabSz="859536">
              <a:lnSpc>
                <a:spcPct val="81000"/>
              </a:lnSpc>
              <a:spcBef>
                <a:spcPts val="900"/>
              </a:spcBef>
              <a:buNone/>
              <a:defRPr sz="3384" b="1"/>
            </a:pPr>
            <a:endParaRPr dirty="0"/>
          </a:p>
          <a:p>
            <a:pPr marL="0" indent="0" algn="ctr" defTabSz="859536">
              <a:lnSpc>
                <a:spcPct val="81000"/>
              </a:lnSpc>
              <a:spcBef>
                <a:spcPts val="900"/>
              </a:spcBef>
              <a:buNone/>
              <a:defRPr sz="3384" b="1"/>
            </a:pPr>
            <a:r>
              <a:rPr dirty="0"/>
              <a:t>#</a:t>
            </a:r>
            <a:r>
              <a:rPr lang="en-US" dirty="0"/>
              <a:t> </a:t>
            </a:r>
            <a:r>
              <a:rPr dirty="0"/>
              <a:t>JESUS IS THE ONLY ANSWER TO THE WORLD TODAY</a:t>
            </a:r>
          </a:p>
        </p:txBody>
      </p:sp>
    </p:spTree>
    <p:extLst>
      <p:ext uri="{BB962C8B-B14F-4D97-AF65-F5344CB8AC3E}">
        <p14:creationId xmlns:p14="http://schemas.microsoft.com/office/powerpoint/2010/main" val="168014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 txBox="1">
            <a:spLocks noGrp="1"/>
          </p:cNvSpPr>
          <p:nvPr>
            <p:ph type="title"/>
          </p:nvPr>
        </p:nvSpPr>
        <p:spPr>
          <a:xfrm>
            <a:off x="838200" y="128589"/>
            <a:ext cx="10515600" cy="114299"/>
          </a:xfrm>
          <a:prstGeom prst="rect">
            <a:avLst/>
          </a:prstGeom>
        </p:spPr>
        <p:txBody>
          <a:bodyPr/>
          <a:lstStyle>
            <a:lvl1pPr defTabSz="365759">
              <a:defRPr sz="100"/>
            </a:lvl1pPr>
          </a:lstStyle>
          <a:p>
            <a:r>
              <a:rPr dirty="0"/>
              <a:t>.</a:t>
            </a:r>
          </a:p>
        </p:txBody>
      </p:sp>
      <p:sp>
        <p:nvSpPr>
          <p:cNvPr id="98" name="Content Placeholder 2"/>
          <p:cNvSpPr txBox="1">
            <a:spLocks noGrp="1"/>
          </p:cNvSpPr>
          <p:nvPr>
            <p:ph idx="1"/>
          </p:nvPr>
        </p:nvSpPr>
        <p:spPr>
          <a:xfrm>
            <a:off x="285136" y="242888"/>
            <a:ext cx="11906864" cy="608647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2900"/>
              </a:lnSpc>
              <a:defRPr sz="3300" b="1"/>
            </a:pPr>
            <a:r>
              <a:rPr dirty="0"/>
              <a:t>Zebulun was the 10</a:t>
            </a:r>
            <a:r>
              <a:rPr baseline="30000" dirty="0"/>
              <a:t>th</a:t>
            </a:r>
            <a:r>
              <a:rPr dirty="0"/>
              <a:t> born of Jacob. </a:t>
            </a:r>
          </a:p>
          <a:p>
            <a:pPr>
              <a:lnSpc>
                <a:spcPct val="72900"/>
              </a:lnSpc>
              <a:defRPr sz="3300" b="1"/>
            </a:pPr>
            <a:endParaRPr dirty="0"/>
          </a:p>
          <a:p>
            <a:pPr>
              <a:lnSpc>
                <a:spcPct val="72900"/>
              </a:lnSpc>
              <a:defRPr sz="3300" b="1"/>
            </a:pPr>
            <a:r>
              <a:rPr dirty="0"/>
              <a:t>Zebulun </a:t>
            </a:r>
            <a:r>
              <a:rPr lang="en-US" dirty="0"/>
              <a:t>is </a:t>
            </a:r>
            <a:r>
              <a:rPr dirty="0"/>
              <a:t>from the Hebrew word </a:t>
            </a:r>
            <a:r>
              <a:rPr dirty="0" err="1"/>
              <a:t>zebal</a:t>
            </a:r>
            <a:r>
              <a:rPr lang="en-US" dirty="0"/>
              <a:t>.</a:t>
            </a:r>
            <a:r>
              <a:rPr dirty="0"/>
              <a:t> </a:t>
            </a:r>
            <a:r>
              <a:rPr dirty="0" err="1"/>
              <a:t>zeba</a:t>
            </a:r>
            <a:r>
              <a:rPr lang="en-US" dirty="0" err="1"/>
              <a:t>l</a:t>
            </a:r>
            <a:r>
              <a:rPr dirty="0"/>
              <a:t> means: bestow </a:t>
            </a:r>
            <a:r>
              <a:rPr dirty="0" err="1"/>
              <a:t>honour</a:t>
            </a:r>
            <a:r>
              <a:rPr dirty="0"/>
              <a:t>, endow</a:t>
            </a:r>
          </a:p>
          <a:p>
            <a:pPr>
              <a:lnSpc>
                <a:spcPct val="72900"/>
              </a:lnSpc>
              <a:defRPr sz="2500" b="1"/>
            </a:pPr>
            <a:endParaRPr dirty="0"/>
          </a:p>
          <a:p>
            <a:pPr>
              <a:lnSpc>
                <a:spcPct val="72900"/>
              </a:lnSpc>
              <a:defRPr sz="3300" b="1"/>
            </a:pPr>
            <a:r>
              <a:rPr dirty="0"/>
              <a:t>Geographically, Zebulun was lying between the lands of Asher, Naphtali, and Issachar.</a:t>
            </a:r>
          </a:p>
          <a:p>
            <a:pPr>
              <a:lnSpc>
                <a:spcPct val="72900"/>
              </a:lnSpc>
              <a:defRPr sz="2500" b="1"/>
            </a:pPr>
            <a:endParaRPr dirty="0"/>
          </a:p>
          <a:p>
            <a:pPr>
              <a:lnSpc>
                <a:spcPct val="72900"/>
              </a:lnSpc>
              <a:defRPr sz="3300" b="1"/>
            </a:pPr>
            <a:r>
              <a:rPr dirty="0"/>
              <a:t>At the promised land, Zebulun was able to possess more of the promise land than all the other tribes</a:t>
            </a:r>
          </a:p>
          <a:p>
            <a:pPr>
              <a:lnSpc>
                <a:spcPct val="72900"/>
              </a:lnSpc>
              <a:defRPr sz="3300" b="1"/>
            </a:pPr>
            <a:endParaRPr dirty="0"/>
          </a:p>
          <a:p>
            <a:pPr>
              <a:lnSpc>
                <a:spcPct val="72900"/>
              </a:lnSpc>
              <a:defRPr sz="3300" b="1"/>
            </a:pPr>
            <a:r>
              <a:rPr dirty="0"/>
              <a:t>When David was king, Zebulun supplied a lot of  military and economic supply to the king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1"/>
          <p:cNvSpPr txBox="1">
            <a:spLocks noGrp="1"/>
          </p:cNvSpPr>
          <p:nvPr>
            <p:ph type="title"/>
          </p:nvPr>
        </p:nvSpPr>
        <p:spPr>
          <a:xfrm>
            <a:off x="838200" y="128589"/>
            <a:ext cx="10515600" cy="114299"/>
          </a:xfrm>
          <a:prstGeom prst="rect">
            <a:avLst/>
          </a:prstGeom>
        </p:spPr>
        <p:txBody>
          <a:bodyPr/>
          <a:lstStyle>
            <a:lvl1pPr defTabSz="365759">
              <a:defRPr sz="100"/>
            </a:lvl1pPr>
          </a:lstStyle>
          <a:p>
            <a:r>
              <a:t>.</a:t>
            </a:r>
          </a:p>
        </p:txBody>
      </p:sp>
      <p:sp>
        <p:nvSpPr>
          <p:cNvPr id="101" name="Content Placeholder 2"/>
          <p:cNvSpPr txBox="1">
            <a:spLocks noGrp="1"/>
          </p:cNvSpPr>
          <p:nvPr>
            <p:ph idx="1"/>
          </p:nvPr>
        </p:nvSpPr>
        <p:spPr>
          <a:xfrm>
            <a:off x="266551" y="269257"/>
            <a:ext cx="11658898" cy="6319486"/>
          </a:xfrm>
          <a:prstGeom prst="rect">
            <a:avLst/>
          </a:prstGeom>
        </p:spPr>
        <p:txBody>
          <a:bodyPr/>
          <a:lstStyle/>
          <a:p>
            <a:pPr marL="205738" indent="-205738" defTabSz="822958">
              <a:spcBef>
                <a:spcPts val="900"/>
              </a:spcBef>
              <a:defRPr sz="3200" b="1"/>
            </a:pPr>
            <a:r>
              <a:rPr dirty="0"/>
              <a:t>Naphtali was the 6</a:t>
            </a:r>
            <a:r>
              <a:rPr baseline="29776" dirty="0"/>
              <a:t>th</a:t>
            </a:r>
            <a:r>
              <a:rPr dirty="0"/>
              <a:t> child of Jacob. </a:t>
            </a:r>
          </a:p>
          <a:p>
            <a:pPr marL="205738" indent="-205738" defTabSz="822958">
              <a:spcBef>
                <a:spcPts val="900"/>
              </a:spcBef>
              <a:defRPr sz="3200" b="1"/>
            </a:pPr>
            <a:endParaRPr sz="1000" dirty="0"/>
          </a:p>
          <a:p>
            <a:pPr marL="205738" indent="-205738" defTabSz="822958">
              <a:spcBef>
                <a:spcPts val="900"/>
              </a:spcBef>
              <a:defRPr sz="3200" b="1"/>
            </a:pPr>
            <a:r>
              <a:rPr dirty="0"/>
              <a:t>Unfortunately, Naphtali could not fight the Canaanites but they stayed among them and encouraged syncretism</a:t>
            </a:r>
          </a:p>
          <a:p>
            <a:pPr marL="205738" indent="-205738" defTabSz="822958">
              <a:spcBef>
                <a:spcPts val="900"/>
              </a:spcBef>
              <a:defRPr sz="3200" b="1"/>
            </a:pPr>
            <a:endParaRPr sz="1000" dirty="0"/>
          </a:p>
          <a:p>
            <a:pPr marL="205738" indent="-205738" defTabSz="822958">
              <a:spcBef>
                <a:spcPts val="900"/>
              </a:spcBef>
              <a:defRPr sz="3200" b="1"/>
            </a:pPr>
            <a:r>
              <a:rPr dirty="0"/>
              <a:t>The people of Zebulun and Naphtali unfortunately suffered Assyrian invasion by king </a:t>
            </a:r>
            <a:r>
              <a:rPr dirty="0" err="1"/>
              <a:t>Tisglath-Pilser</a:t>
            </a:r>
            <a:r>
              <a:rPr dirty="0"/>
              <a:t>. </a:t>
            </a:r>
            <a:r>
              <a:rPr i="1" u="sng" dirty="0"/>
              <a:t>2 king 15;29</a:t>
            </a:r>
          </a:p>
          <a:p>
            <a:pPr marL="205738" indent="-205738" defTabSz="822958">
              <a:spcBef>
                <a:spcPts val="900"/>
              </a:spcBef>
              <a:defRPr sz="3200" b="1"/>
            </a:pPr>
            <a:endParaRPr sz="1000" dirty="0"/>
          </a:p>
          <a:p>
            <a:pPr marL="212597" indent="-212597" defTabSz="850391">
              <a:spcBef>
                <a:spcPts val="900"/>
              </a:spcBef>
              <a:defRPr sz="3300" b="1"/>
            </a:pPr>
            <a:r>
              <a:rPr dirty="0"/>
              <a:t>Many of the inhabitants of Zebulun and Naphtali were deported and assimilated to Assyria. They were never brought back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4" descr="Picture 4"/>
          <p:cNvPicPr>
            <a:picLocks noChangeAspect="1"/>
          </p:cNvPicPr>
          <p:nvPr/>
        </p:nvPicPr>
        <p:blipFill>
          <a:blip r:embed="rId2">
            <a:alphaModFix amt="45000"/>
          </a:blip>
          <a:srcRect t="15073"/>
          <a:stretch>
            <a:fillRect/>
          </a:stretch>
        </p:blipFill>
        <p:spPr>
          <a:xfrm>
            <a:off x="17" y="-3"/>
            <a:ext cx="12188815" cy="6857922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Title 1"/>
          <p:cNvSpPr txBox="1">
            <a:spLocks noGrp="1"/>
          </p:cNvSpPr>
          <p:nvPr>
            <p:ph type="ctrTitle"/>
          </p:nvPr>
        </p:nvSpPr>
        <p:spPr>
          <a:xfrm>
            <a:off x="712289" y="274287"/>
            <a:ext cx="10584830" cy="1244505"/>
          </a:xfrm>
          <a:prstGeom prst="rect">
            <a:avLst/>
          </a:prstGeom>
        </p:spPr>
        <p:txBody>
          <a:bodyPr/>
          <a:lstStyle>
            <a:lvl1pPr>
              <a:defRPr sz="6600"/>
            </a:lvl1pPr>
          </a:lstStyle>
          <a:p>
            <a:r>
              <a:rPr dirty="0"/>
              <a:t>Reflections</a:t>
            </a:r>
          </a:p>
        </p:txBody>
      </p:sp>
      <p:sp>
        <p:nvSpPr>
          <p:cNvPr id="105" name="Subtitle 2"/>
          <p:cNvSpPr txBox="1">
            <a:spLocks noGrp="1"/>
          </p:cNvSpPr>
          <p:nvPr>
            <p:ph type="subTitle" idx="1"/>
          </p:nvPr>
        </p:nvSpPr>
        <p:spPr>
          <a:xfrm>
            <a:off x="712289" y="2292316"/>
            <a:ext cx="10905074" cy="1896039"/>
          </a:xfrm>
          <a:prstGeom prst="rect">
            <a:avLst/>
          </a:prstGeom>
        </p:spPr>
        <p:txBody>
          <a:bodyPr/>
          <a:lstStyle/>
          <a:p>
            <a:pPr>
              <a:defRPr sz="6000" b="1"/>
            </a:pPr>
            <a:r>
              <a:rPr dirty="0"/>
              <a:t>THE KING OF GREAT TURN ARROUND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 txBox="1">
            <a:spLocks noGrp="1"/>
          </p:cNvSpPr>
          <p:nvPr>
            <p:ph type="title"/>
          </p:nvPr>
        </p:nvSpPr>
        <p:spPr>
          <a:xfrm>
            <a:off x="838200" y="128589"/>
            <a:ext cx="10515600" cy="114299"/>
          </a:xfrm>
          <a:prstGeom prst="rect">
            <a:avLst/>
          </a:prstGeom>
        </p:spPr>
        <p:txBody>
          <a:bodyPr/>
          <a:lstStyle>
            <a:lvl1pPr defTabSz="365759">
              <a:defRPr sz="100"/>
            </a:lvl1pPr>
          </a:lstStyle>
          <a:p>
            <a:r>
              <a:rPr dirty="0"/>
              <a:t>.</a:t>
            </a:r>
          </a:p>
        </p:txBody>
      </p:sp>
      <p:sp>
        <p:nvSpPr>
          <p:cNvPr id="108" name="Content Placeholder 2"/>
          <p:cNvSpPr txBox="1">
            <a:spLocks noGrp="1"/>
          </p:cNvSpPr>
          <p:nvPr>
            <p:ph idx="1"/>
          </p:nvPr>
        </p:nvSpPr>
        <p:spPr>
          <a:xfrm>
            <a:off x="280060" y="119627"/>
            <a:ext cx="11631880" cy="6367683"/>
          </a:xfrm>
          <a:prstGeom prst="rect">
            <a:avLst/>
          </a:prstGeom>
        </p:spPr>
        <p:txBody>
          <a:bodyPr/>
          <a:lstStyle/>
          <a:p>
            <a:pPr marL="212597" indent="-212597" defTabSz="850391">
              <a:spcBef>
                <a:spcPts val="900"/>
              </a:spcBef>
              <a:defRPr sz="3300" b="1"/>
            </a:pPr>
            <a:r>
              <a:rPr dirty="0"/>
              <a:t>Nazareth, where Jesus grew up in his early days was part of Zebulun. </a:t>
            </a:r>
            <a:r>
              <a:rPr i="1" u="sng" dirty="0"/>
              <a:t>Mat 4:13-16</a:t>
            </a:r>
          </a:p>
          <a:p>
            <a:pPr marL="212597" indent="-212597" defTabSz="850391">
              <a:spcBef>
                <a:spcPts val="900"/>
              </a:spcBef>
              <a:defRPr sz="3300" b="1"/>
            </a:pPr>
            <a:endParaRPr dirty="0"/>
          </a:p>
          <a:p>
            <a:pPr marL="212597" indent="-212597" defTabSz="850391">
              <a:spcBef>
                <a:spcPts val="900"/>
              </a:spcBef>
              <a:defRPr sz="3300" b="1"/>
            </a:pPr>
            <a:r>
              <a:rPr dirty="0"/>
              <a:t>Jesus as well did extensive ministry in </a:t>
            </a:r>
            <a:r>
              <a:rPr dirty="0" err="1"/>
              <a:t>Capperum</a:t>
            </a:r>
            <a:r>
              <a:rPr dirty="0"/>
              <a:t> which is a territory of Zebulun and Naphtali. </a:t>
            </a:r>
            <a:r>
              <a:rPr i="1" u="sng" dirty="0"/>
              <a:t>Mat 4:13-16</a:t>
            </a:r>
          </a:p>
          <a:p>
            <a:pPr marL="189737" indent="-189737" defTabSz="758951">
              <a:spcBef>
                <a:spcPts val="800"/>
              </a:spcBef>
              <a:defRPr sz="3300" b="1"/>
            </a:pPr>
            <a:endParaRPr dirty="0"/>
          </a:p>
          <a:p>
            <a:pPr marL="189737" indent="-189737" defTabSz="758951">
              <a:spcBef>
                <a:spcPts val="800"/>
              </a:spcBef>
              <a:defRPr sz="3300" b="1"/>
            </a:pPr>
            <a:r>
              <a:rPr dirty="0"/>
              <a:t>Jesus therefore is the great king of great transformation</a:t>
            </a:r>
            <a:endParaRPr sz="2900" dirty="0"/>
          </a:p>
          <a:p>
            <a:pPr marL="189737" indent="-189737" defTabSz="758951">
              <a:spcBef>
                <a:spcPts val="800"/>
              </a:spcBef>
              <a:defRPr sz="3300" b="1"/>
            </a:pPr>
            <a:endParaRPr sz="2900" dirty="0"/>
          </a:p>
          <a:p>
            <a:pPr marL="189737" indent="-189737" defTabSz="758951">
              <a:spcBef>
                <a:spcPts val="800"/>
              </a:spcBef>
              <a:defRPr sz="3300" b="1"/>
            </a:pPr>
            <a:r>
              <a:rPr dirty="0"/>
              <a:t>He brings great turn arounds in people</a:t>
            </a:r>
            <a:r>
              <a:rPr lang="en-US" dirty="0"/>
              <a:t>s</a:t>
            </a:r>
            <a:r>
              <a:rPr dirty="0"/>
              <a:t> life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1"/>
          <p:cNvSpPr txBox="1">
            <a:spLocks noGrp="1"/>
          </p:cNvSpPr>
          <p:nvPr>
            <p:ph type="title"/>
          </p:nvPr>
        </p:nvSpPr>
        <p:spPr>
          <a:xfrm>
            <a:off x="838200" y="128589"/>
            <a:ext cx="10515600" cy="114299"/>
          </a:xfrm>
          <a:prstGeom prst="rect">
            <a:avLst/>
          </a:prstGeom>
        </p:spPr>
        <p:txBody>
          <a:bodyPr/>
          <a:lstStyle>
            <a:lvl1pPr defTabSz="365759">
              <a:defRPr sz="100"/>
            </a:lvl1pPr>
          </a:lstStyle>
          <a:p>
            <a:r>
              <a:t>.</a:t>
            </a:r>
          </a:p>
        </p:txBody>
      </p:sp>
      <p:sp>
        <p:nvSpPr>
          <p:cNvPr id="111" name="Content Placeholder 2"/>
          <p:cNvSpPr txBox="1">
            <a:spLocks noGrp="1"/>
          </p:cNvSpPr>
          <p:nvPr>
            <p:ph idx="1"/>
          </p:nvPr>
        </p:nvSpPr>
        <p:spPr>
          <a:xfrm>
            <a:off x="280060" y="119627"/>
            <a:ext cx="11631880" cy="6367683"/>
          </a:xfrm>
          <a:prstGeom prst="rect">
            <a:avLst/>
          </a:prstGeom>
        </p:spPr>
        <p:txBody>
          <a:bodyPr/>
          <a:lstStyle/>
          <a:p>
            <a:pPr marL="0" indent="0" algn="ctr" defTabSz="758951">
              <a:lnSpc>
                <a:spcPct val="81000"/>
              </a:lnSpc>
              <a:spcBef>
                <a:spcPts val="800"/>
              </a:spcBef>
              <a:buNone/>
              <a:defRPr sz="2900" b="1"/>
            </a:pPr>
            <a:r>
              <a:rPr dirty="0"/>
              <a:t>#1. </a:t>
            </a:r>
            <a:r>
              <a:rPr lang="en-US" dirty="0"/>
              <a:t>GLORY INSTEAD OF GLOOM</a:t>
            </a:r>
          </a:p>
          <a:p>
            <a:pPr defTabSz="758951">
              <a:lnSpc>
                <a:spcPct val="81000"/>
              </a:lnSpc>
              <a:spcBef>
                <a:spcPts val="800"/>
              </a:spcBef>
              <a:defRPr sz="2900" b="1"/>
            </a:pPr>
            <a:endParaRPr sz="1500" dirty="0"/>
          </a:p>
          <a:p>
            <a:pPr marL="189736" indent="-189736" defTabSz="758951">
              <a:lnSpc>
                <a:spcPct val="81000"/>
              </a:lnSpc>
              <a:spcBef>
                <a:spcPts val="800"/>
              </a:spcBef>
              <a:defRPr sz="2900" b="1"/>
            </a:pPr>
            <a:r>
              <a:rPr u="sng" dirty="0"/>
              <a:t>Isaiah 7-8 </a:t>
            </a:r>
            <a:r>
              <a:rPr dirty="0"/>
              <a:t>declares the Judgment of God against Israel. </a:t>
            </a:r>
          </a:p>
          <a:p>
            <a:pPr marL="189736" indent="-189736" defTabSz="758951">
              <a:lnSpc>
                <a:spcPct val="81000"/>
              </a:lnSpc>
              <a:spcBef>
                <a:spcPts val="800"/>
              </a:spcBef>
              <a:defRPr sz="2900" b="1"/>
            </a:pPr>
            <a:endParaRPr sz="1000" dirty="0"/>
          </a:p>
          <a:p>
            <a:pPr marL="189736" indent="-189736" defTabSz="758951">
              <a:lnSpc>
                <a:spcPct val="81000"/>
              </a:lnSpc>
              <a:spcBef>
                <a:spcPts val="800"/>
              </a:spcBef>
              <a:defRPr sz="2900" b="1"/>
            </a:pPr>
            <a:r>
              <a:rPr dirty="0"/>
              <a:t>Israel had persistently </a:t>
            </a:r>
            <a:r>
              <a:rPr lang="en-US" dirty="0"/>
              <a:t>sinned,</a:t>
            </a:r>
            <a:r>
              <a:rPr dirty="0"/>
              <a:t> and God’s judgment was eminent through the agency of the Assyrians</a:t>
            </a:r>
          </a:p>
          <a:p>
            <a:pPr marL="189736" indent="-189736" defTabSz="758951">
              <a:lnSpc>
                <a:spcPct val="81000"/>
              </a:lnSpc>
              <a:spcBef>
                <a:spcPts val="800"/>
              </a:spcBef>
              <a:defRPr sz="2900" b="1"/>
            </a:pPr>
            <a:endParaRPr sz="1000" dirty="0"/>
          </a:p>
          <a:p>
            <a:pPr marL="189736" indent="-189736" defTabSz="758951">
              <a:lnSpc>
                <a:spcPct val="81000"/>
              </a:lnSpc>
              <a:spcBef>
                <a:spcPts val="800"/>
              </a:spcBef>
              <a:defRPr sz="2900" b="1"/>
            </a:pPr>
            <a:r>
              <a:rPr dirty="0"/>
              <a:t>Death, slavery, suffering, distress, anguish, grief, shame, darkness, loss, oppression, war was their lot</a:t>
            </a:r>
          </a:p>
          <a:p>
            <a:pPr marL="189736" indent="-189736" defTabSz="758951">
              <a:lnSpc>
                <a:spcPct val="81000"/>
              </a:lnSpc>
              <a:spcBef>
                <a:spcPts val="800"/>
              </a:spcBef>
              <a:defRPr sz="2900" b="1"/>
            </a:pPr>
            <a:endParaRPr sz="1000" dirty="0"/>
          </a:p>
          <a:p>
            <a:pPr marL="189736" indent="-189736" defTabSz="758951">
              <a:lnSpc>
                <a:spcPct val="81000"/>
              </a:lnSpc>
              <a:spcBef>
                <a:spcPts val="800"/>
              </a:spcBef>
              <a:defRPr sz="2900" b="1"/>
            </a:pPr>
            <a:r>
              <a:rPr dirty="0"/>
              <a:t>The prophesied birth of the Messiah in </a:t>
            </a:r>
            <a:r>
              <a:rPr u="sng" dirty="0"/>
              <a:t>Isaiah 9:1</a:t>
            </a:r>
            <a:r>
              <a:rPr dirty="0"/>
              <a:t> was to bring glory instead of gloom</a:t>
            </a:r>
          </a:p>
          <a:p>
            <a:pPr marL="189736" indent="-189736" defTabSz="758951">
              <a:lnSpc>
                <a:spcPct val="81000"/>
              </a:lnSpc>
              <a:spcBef>
                <a:spcPts val="800"/>
              </a:spcBef>
              <a:defRPr sz="2900" b="1"/>
            </a:pPr>
            <a:endParaRPr dirty="0"/>
          </a:p>
          <a:p>
            <a:pPr marL="0" indent="0" defTabSz="758951">
              <a:lnSpc>
                <a:spcPct val="81000"/>
              </a:lnSpc>
              <a:spcBef>
                <a:spcPts val="800"/>
              </a:spcBef>
              <a:buNone/>
              <a:defRPr sz="2900" b="1"/>
            </a:pPr>
            <a:r>
              <a:rPr dirty="0"/>
              <a:t>#Declare the glory of the Messiah to the nations. </a:t>
            </a:r>
            <a:r>
              <a:rPr i="1" u="sng" dirty="0"/>
              <a:t>I</a:t>
            </a:r>
            <a:r>
              <a:rPr lang="en-US" i="1" u="sng" dirty="0"/>
              <a:t>s</a:t>
            </a:r>
            <a:r>
              <a:rPr i="1" u="sng" dirty="0"/>
              <a:t> 43:16-19</a:t>
            </a:r>
            <a:r>
              <a:rPr dirty="0"/>
              <a:t>, </a:t>
            </a:r>
            <a:endParaRPr lang="en-US" dirty="0"/>
          </a:p>
          <a:p>
            <a:pPr marL="0" indent="0" defTabSz="758951">
              <a:lnSpc>
                <a:spcPct val="81000"/>
              </a:lnSpc>
              <a:spcBef>
                <a:spcPts val="800"/>
              </a:spcBef>
              <a:buNone/>
              <a:defRPr sz="2900" b="1"/>
            </a:pPr>
            <a:r>
              <a:rPr i="1" u="sng" dirty="0"/>
              <a:t>Mat 1:3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le 1"/>
          <p:cNvSpPr txBox="1">
            <a:spLocks noGrp="1"/>
          </p:cNvSpPr>
          <p:nvPr>
            <p:ph type="title"/>
          </p:nvPr>
        </p:nvSpPr>
        <p:spPr>
          <a:xfrm>
            <a:off x="838200" y="128589"/>
            <a:ext cx="10515600" cy="114299"/>
          </a:xfrm>
          <a:prstGeom prst="rect">
            <a:avLst/>
          </a:prstGeom>
        </p:spPr>
        <p:txBody>
          <a:bodyPr/>
          <a:lstStyle>
            <a:lvl1pPr defTabSz="365759">
              <a:defRPr sz="100"/>
            </a:lvl1pPr>
          </a:lstStyle>
          <a:p>
            <a:r>
              <a:t>.</a:t>
            </a:r>
          </a:p>
        </p:txBody>
      </p:sp>
      <p:sp>
        <p:nvSpPr>
          <p:cNvPr id="114" name="Content Placeholder 2"/>
          <p:cNvSpPr txBox="1">
            <a:spLocks noGrp="1"/>
          </p:cNvSpPr>
          <p:nvPr>
            <p:ph idx="1"/>
          </p:nvPr>
        </p:nvSpPr>
        <p:spPr>
          <a:xfrm>
            <a:off x="259554" y="250029"/>
            <a:ext cx="11672891" cy="6357941"/>
          </a:xfrm>
          <a:prstGeom prst="rect">
            <a:avLst/>
          </a:prstGeom>
        </p:spPr>
        <p:txBody>
          <a:bodyPr/>
          <a:lstStyle/>
          <a:p>
            <a:pPr marL="0" indent="0" defTabSz="779616">
              <a:lnSpc>
                <a:spcPct val="81000"/>
              </a:lnSpc>
              <a:spcBef>
                <a:spcPts val="700"/>
              </a:spcBef>
              <a:buNone/>
              <a:defRPr sz="3038" b="1"/>
            </a:pPr>
            <a:r>
              <a:rPr dirty="0"/>
              <a:t>#2. </a:t>
            </a:r>
            <a:r>
              <a:rPr lang="en-US" dirty="0"/>
              <a:t>THE KING BRINGS HOPE INSTEAD OF HOPELESSNESS</a:t>
            </a:r>
          </a:p>
          <a:p>
            <a:pPr marL="194903" indent="-194903" defTabSz="779616">
              <a:lnSpc>
                <a:spcPct val="81000"/>
              </a:lnSpc>
              <a:spcBef>
                <a:spcPts val="700"/>
              </a:spcBef>
              <a:defRPr sz="3038" b="1"/>
            </a:pPr>
            <a:endParaRPr dirty="0"/>
          </a:p>
          <a:p>
            <a:pPr marL="194903" indent="-194903" defTabSz="779616">
              <a:lnSpc>
                <a:spcPct val="81000"/>
              </a:lnSpc>
              <a:spcBef>
                <a:spcPts val="700"/>
              </a:spcBef>
              <a:defRPr sz="3038" b="1"/>
            </a:pPr>
            <a:r>
              <a:rPr dirty="0"/>
              <a:t>Light instead of darkness</a:t>
            </a:r>
          </a:p>
          <a:p>
            <a:pPr marL="194903" indent="-194903" defTabSz="779616">
              <a:lnSpc>
                <a:spcPct val="81000"/>
              </a:lnSpc>
              <a:spcBef>
                <a:spcPts val="700"/>
              </a:spcBef>
              <a:defRPr sz="3038" b="1"/>
            </a:pPr>
            <a:endParaRPr sz="1000" dirty="0"/>
          </a:p>
          <a:p>
            <a:pPr marL="194903" indent="-194903" defTabSz="779616">
              <a:lnSpc>
                <a:spcPct val="81000"/>
              </a:lnSpc>
              <a:spcBef>
                <a:spcPts val="700"/>
              </a:spcBef>
              <a:defRPr sz="3038" b="1"/>
            </a:pPr>
            <a:r>
              <a:rPr dirty="0"/>
              <a:t>Life instead of death. </a:t>
            </a:r>
            <a:r>
              <a:rPr i="1" u="sng" dirty="0"/>
              <a:t>Is 9:1-3</a:t>
            </a:r>
          </a:p>
          <a:p>
            <a:pPr marL="194903" indent="-194903" defTabSz="779616">
              <a:lnSpc>
                <a:spcPct val="81000"/>
              </a:lnSpc>
              <a:spcBef>
                <a:spcPts val="700"/>
              </a:spcBef>
              <a:defRPr sz="3038" b="1"/>
            </a:pPr>
            <a:endParaRPr dirty="0"/>
          </a:p>
          <a:p>
            <a:pPr marL="194903" indent="-194903" defTabSz="779616">
              <a:lnSpc>
                <a:spcPct val="81000"/>
              </a:lnSpc>
              <a:spcBef>
                <a:spcPts val="700"/>
              </a:spcBef>
              <a:defRPr sz="3038" b="1"/>
            </a:pPr>
            <a:r>
              <a:rPr dirty="0"/>
              <a:t>Gloom and darkness represent devastation, defeat, hunger, challenges, destitute</a:t>
            </a:r>
          </a:p>
          <a:p>
            <a:pPr marL="194903" indent="-194903" defTabSz="779616">
              <a:lnSpc>
                <a:spcPct val="81000"/>
              </a:lnSpc>
              <a:spcBef>
                <a:spcPts val="700"/>
              </a:spcBef>
              <a:defRPr sz="3038" b="1"/>
            </a:pPr>
            <a:endParaRPr dirty="0"/>
          </a:p>
          <a:p>
            <a:pPr marL="194903" indent="-194903" defTabSz="779616">
              <a:lnSpc>
                <a:spcPct val="81000"/>
              </a:lnSpc>
              <a:spcBef>
                <a:spcPts val="700"/>
              </a:spcBef>
              <a:defRPr sz="3038" b="1"/>
            </a:pPr>
            <a:r>
              <a:rPr dirty="0"/>
              <a:t>The people lived in a hopeless world, a world in which there was their hope was dashed</a:t>
            </a:r>
          </a:p>
          <a:p>
            <a:pPr marL="194903" indent="-194903" defTabSz="779616">
              <a:lnSpc>
                <a:spcPct val="81000"/>
              </a:lnSpc>
              <a:spcBef>
                <a:spcPts val="700"/>
              </a:spcBef>
              <a:defRPr sz="3038" b="1"/>
            </a:pPr>
            <a:endParaRPr dirty="0"/>
          </a:p>
          <a:p>
            <a:pPr marL="0" indent="0" defTabSz="779616">
              <a:lnSpc>
                <a:spcPct val="81000"/>
              </a:lnSpc>
              <a:spcBef>
                <a:spcPts val="700"/>
              </a:spcBef>
              <a:buNone/>
              <a:defRPr sz="3038" b="1"/>
            </a:pPr>
            <a:r>
              <a:rPr lang="en-US" dirty="0"/>
              <a:t>#</a:t>
            </a:r>
            <a:r>
              <a:rPr dirty="0"/>
              <a:t>The expected deliverer is the Messiah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1"/>
          <p:cNvSpPr txBox="1">
            <a:spLocks noGrp="1"/>
          </p:cNvSpPr>
          <p:nvPr>
            <p:ph type="title"/>
          </p:nvPr>
        </p:nvSpPr>
        <p:spPr>
          <a:xfrm>
            <a:off x="838200" y="128589"/>
            <a:ext cx="10515600" cy="114299"/>
          </a:xfrm>
          <a:prstGeom prst="rect">
            <a:avLst/>
          </a:prstGeom>
        </p:spPr>
        <p:txBody>
          <a:bodyPr/>
          <a:lstStyle>
            <a:lvl1pPr defTabSz="365759">
              <a:defRPr sz="100"/>
            </a:lvl1pPr>
          </a:lstStyle>
          <a:p>
            <a:r>
              <a:t>.</a:t>
            </a:r>
          </a:p>
        </p:txBody>
      </p:sp>
      <p:sp>
        <p:nvSpPr>
          <p:cNvPr id="117" name="Content Placeholder 2"/>
          <p:cNvSpPr txBox="1">
            <a:spLocks noGrp="1"/>
          </p:cNvSpPr>
          <p:nvPr>
            <p:ph idx="1"/>
          </p:nvPr>
        </p:nvSpPr>
        <p:spPr>
          <a:xfrm>
            <a:off x="356264" y="250029"/>
            <a:ext cx="11672891" cy="6357941"/>
          </a:xfrm>
          <a:prstGeom prst="rect">
            <a:avLst/>
          </a:prstGeom>
        </p:spPr>
        <p:txBody>
          <a:bodyPr/>
          <a:lstStyle/>
          <a:p>
            <a:pPr marL="0" indent="0" defTabSz="859536">
              <a:spcBef>
                <a:spcPts val="900"/>
              </a:spcBef>
              <a:buNone/>
              <a:defRPr sz="3384" b="1"/>
            </a:pPr>
            <a:r>
              <a:rPr dirty="0"/>
              <a:t>#3. </a:t>
            </a:r>
            <a:r>
              <a:rPr lang="en-US" dirty="0"/>
              <a:t>THE KING BRING GOOD NEWS OF GREAT JOY INSTEAD OF GRIEF</a:t>
            </a:r>
          </a:p>
          <a:p>
            <a:pPr marL="214884" indent="-214884" defTabSz="859536">
              <a:lnSpc>
                <a:spcPct val="72900"/>
              </a:lnSpc>
              <a:spcBef>
                <a:spcPts val="900"/>
              </a:spcBef>
              <a:defRPr sz="3384" b="1"/>
            </a:pPr>
            <a:endParaRPr dirty="0"/>
          </a:p>
          <a:p>
            <a:pPr marL="214884" indent="-214884" defTabSz="859536">
              <a:lnSpc>
                <a:spcPct val="72900"/>
              </a:lnSpc>
              <a:spcBef>
                <a:spcPts val="900"/>
              </a:spcBef>
              <a:defRPr sz="3384" b="1"/>
            </a:pPr>
            <a:r>
              <a:rPr dirty="0"/>
              <a:t>Good news of restoration unto God </a:t>
            </a:r>
          </a:p>
          <a:p>
            <a:pPr marL="214884" indent="-214884" defTabSz="859536">
              <a:lnSpc>
                <a:spcPct val="72900"/>
              </a:lnSpc>
              <a:spcBef>
                <a:spcPts val="900"/>
              </a:spcBef>
              <a:defRPr sz="3384" b="1"/>
            </a:pPr>
            <a:endParaRPr sz="1500" dirty="0"/>
          </a:p>
          <a:p>
            <a:pPr marL="214884" indent="-214884" defTabSz="859536">
              <a:lnSpc>
                <a:spcPct val="72900"/>
              </a:lnSpc>
              <a:spcBef>
                <a:spcPts val="900"/>
              </a:spcBef>
              <a:defRPr sz="3384" b="1"/>
            </a:pPr>
            <a:r>
              <a:rPr dirty="0"/>
              <a:t>Good news of reconnection unto the father </a:t>
            </a:r>
          </a:p>
          <a:p>
            <a:pPr marL="214884" indent="-214884" defTabSz="859536">
              <a:lnSpc>
                <a:spcPct val="72900"/>
              </a:lnSpc>
              <a:spcBef>
                <a:spcPts val="900"/>
              </a:spcBef>
              <a:defRPr sz="3384" b="1"/>
            </a:pPr>
            <a:endParaRPr sz="1500" dirty="0"/>
          </a:p>
          <a:p>
            <a:pPr marL="214884" indent="-214884" defTabSz="859536">
              <a:lnSpc>
                <a:spcPct val="72900"/>
              </a:lnSpc>
              <a:spcBef>
                <a:spcPts val="900"/>
              </a:spcBef>
              <a:defRPr sz="3384" b="1"/>
            </a:pPr>
            <a:r>
              <a:rPr dirty="0"/>
              <a:t> Good news of restitution </a:t>
            </a:r>
          </a:p>
          <a:p>
            <a:pPr marL="214884" indent="-214884" defTabSz="859536">
              <a:lnSpc>
                <a:spcPct val="72900"/>
              </a:lnSpc>
              <a:spcBef>
                <a:spcPts val="900"/>
              </a:spcBef>
              <a:defRPr sz="3384" b="1"/>
            </a:pPr>
            <a:endParaRPr sz="1500" dirty="0"/>
          </a:p>
          <a:p>
            <a:pPr marL="214884" indent="-214884" defTabSz="859536">
              <a:lnSpc>
                <a:spcPct val="72900"/>
              </a:lnSpc>
              <a:spcBef>
                <a:spcPts val="900"/>
              </a:spcBef>
              <a:defRPr sz="3384" b="1"/>
            </a:pPr>
            <a:r>
              <a:rPr dirty="0"/>
              <a:t>Good news of </a:t>
            </a:r>
            <a:r>
              <a:rPr u="sng" dirty="0"/>
              <a:t>Luke 2:8-11</a:t>
            </a:r>
            <a:endParaRPr dirty="0"/>
          </a:p>
          <a:p>
            <a:pPr marL="214884" indent="-214884" defTabSz="859536">
              <a:lnSpc>
                <a:spcPct val="72900"/>
              </a:lnSpc>
              <a:spcBef>
                <a:spcPts val="900"/>
              </a:spcBef>
              <a:defRPr sz="3384" b="1"/>
            </a:pPr>
            <a:endParaRPr dirty="0"/>
          </a:p>
          <a:p>
            <a:pPr marL="0" indent="0" defTabSz="859536">
              <a:lnSpc>
                <a:spcPct val="72900"/>
              </a:lnSpc>
              <a:spcBef>
                <a:spcPts val="900"/>
              </a:spcBef>
              <a:buNone/>
              <a:defRPr sz="3384" b="1"/>
            </a:pPr>
            <a:r>
              <a:rPr dirty="0"/>
              <a:t>#</a:t>
            </a:r>
            <a:r>
              <a:rPr lang="en-US" dirty="0"/>
              <a:t> Let's</a:t>
            </a:r>
            <a:r>
              <a:rPr dirty="0"/>
              <a:t> go and declare the good news to the nations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>
            <a:spLocks noGrp="1"/>
          </p:cNvSpPr>
          <p:nvPr>
            <p:ph type="title"/>
          </p:nvPr>
        </p:nvSpPr>
        <p:spPr>
          <a:xfrm>
            <a:off x="838200" y="128589"/>
            <a:ext cx="10515600" cy="114299"/>
          </a:xfrm>
          <a:prstGeom prst="rect">
            <a:avLst/>
          </a:prstGeom>
        </p:spPr>
        <p:txBody>
          <a:bodyPr/>
          <a:lstStyle>
            <a:lvl1pPr defTabSz="365759">
              <a:defRPr sz="100"/>
            </a:lvl1pPr>
          </a:lstStyle>
          <a:p>
            <a:r>
              <a:t>.</a:t>
            </a:r>
          </a:p>
        </p:txBody>
      </p:sp>
      <p:sp>
        <p:nvSpPr>
          <p:cNvPr id="120" name="Content Placeholder 2"/>
          <p:cNvSpPr txBox="1">
            <a:spLocks noGrp="1"/>
          </p:cNvSpPr>
          <p:nvPr>
            <p:ph idx="1"/>
          </p:nvPr>
        </p:nvSpPr>
        <p:spPr>
          <a:xfrm>
            <a:off x="345282" y="319700"/>
            <a:ext cx="11501436" cy="6429376"/>
          </a:xfrm>
          <a:prstGeom prst="rect">
            <a:avLst/>
          </a:prstGeom>
        </p:spPr>
        <p:txBody>
          <a:bodyPr/>
          <a:lstStyle/>
          <a:p>
            <a:pPr marL="0" indent="0" defTabSz="896111">
              <a:spcBef>
                <a:spcPts val="900"/>
              </a:spcBef>
              <a:buNone/>
              <a:defRPr sz="3528" b="1"/>
            </a:pPr>
            <a:r>
              <a:rPr dirty="0"/>
              <a:t>#4.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 INSTEAD OF SCARCITY</a:t>
            </a:r>
          </a:p>
          <a:p>
            <a:pPr marL="224027" indent="-224027" defTabSz="896111">
              <a:spcBef>
                <a:spcPts val="900"/>
              </a:spcBef>
              <a:defRPr sz="3528" b="1"/>
            </a:pPr>
            <a:endParaRPr sz="1000" dirty="0"/>
          </a:p>
          <a:p>
            <a:pPr marL="224027" indent="-224027" defTabSz="896111">
              <a:spcBef>
                <a:spcPts val="900"/>
              </a:spcBef>
              <a:defRPr sz="3528" b="1"/>
            </a:pPr>
            <a:r>
              <a:rPr lang="en-US" dirty="0"/>
              <a:t> King has been born to fill us with joy. </a:t>
            </a:r>
            <a:r>
              <a:rPr lang="en-US" i="1" u="sng" dirty="0"/>
              <a:t>Is 9:3</a:t>
            </a:r>
            <a:r>
              <a:rPr lang="en-US" dirty="0"/>
              <a:t>.</a:t>
            </a:r>
          </a:p>
          <a:p>
            <a:pPr marL="224027" indent="-224027" defTabSz="896111">
              <a:spcBef>
                <a:spcPts val="900"/>
              </a:spcBef>
              <a:defRPr sz="3528" b="1"/>
            </a:pPr>
            <a:endParaRPr lang="en-US" sz="1000" dirty="0"/>
          </a:p>
          <a:p>
            <a:pPr marL="224027" indent="-224027" defTabSz="896111">
              <a:spcBef>
                <a:spcPts val="900"/>
              </a:spcBef>
              <a:defRPr sz="3528" b="1"/>
            </a:pPr>
            <a:endParaRPr lang="en-US" sz="1000" dirty="0"/>
          </a:p>
          <a:p>
            <a:pPr marL="224027" indent="-224027" defTabSz="896111">
              <a:spcBef>
                <a:spcPts val="900"/>
              </a:spcBef>
              <a:defRPr sz="3528" b="1"/>
            </a:pPr>
            <a:r>
              <a:rPr lang="en-US" dirty="0"/>
              <a:t>Joy of increase, harvest, divided spoil, broken yokes</a:t>
            </a:r>
          </a:p>
          <a:p>
            <a:pPr marL="224027" indent="-224027" defTabSz="896111">
              <a:spcBef>
                <a:spcPts val="900"/>
              </a:spcBef>
              <a:defRPr sz="3528" b="1"/>
            </a:pPr>
            <a:endParaRPr lang="en-US" sz="1000" dirty="0"/>
          </a:p>
          <a:p>
            <a:pPr marL="224027" indent="-224027" defTabSz="896111">
              <a:spcBef>
                <a:spcPts val="900"/>
              </a:spcBef>
              <a:defRPr sz="3528" b="1"/>
            </a:pPr>
            <a:endParaRPr lang="en-US" sz="1000" dirty="0"/>
          </a:p>
          <a:p>
            <a:pPr marL="224027" indent="-224027" defTabSz="896111">
              <a:spcBef>
                <a:spcPts val="900"/>
              </a:spcBef>
              <a:defRPr sz="3528" b="1"/>
            </a:pPr>
            <a:r>
              <a:rPr lang="en-US" dirty="0"/>
              <a:t>Joy because the rod of the oppressor has been reproved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040</Template>
  <TotalTime>3</TotalTime>
  <Words>719</Words>
  <Application>Microsoft Office PowerPoint</Application>
  <PresentationFormat>Widescreen</PresentationFormat>
  <Paragraphs>127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Diseño predeterminado</vt:lpstr>
      <vt:lpstr>KING JESUS IS THE ANSWER</vt:lpstr>
      <vt:lpstr>.</vt:lpstr>
      <vt:lpstr>.</vt:lpstr>
      <vt:lpstr>Reflections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JESUS IS THE ANSWER</dc:title>
  <cp:lastModifiedBy>Samuel Adoko</cp:lastModifiedBy>
  <cp:revision>2</cp:revision>
  <dcterms:modified xsi:type="dcterms:W3CDTF">2021-12-26T05:21:01Z</dcterms:modified>
</cp:coreProperties>
</file>