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85" r:id="rId4"/>
    <p:sldId id="260" r:id="rId5"/>
    <p:sldId id="284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86" r:id="rId14"/>
    <p:sldId id="279" r:id="rId15"/>
    <p:sldId id="306" r:id="rId16"/>
    <p:sldId id="309" r:id="rId17"/>
    <p:sldId id="302" r:id="rId18"/>
    <p:sldId id="308" r:id="rId19"/>
    <p:sldId id="312" r:id="rId20"/>
    <p:sldId id="304" r:id="rId21"/>
    <p:sldId id="313" r:id="rId22"/>
    <p:sldId id="305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4"/>
  </p:normalViewPr>
  <p:slideViewPr>
    <p:cSldViewPr>
      <p:cViewPr varScale="1">
        <p:scale>
          <a:sx n="68" d="100"/>
          <a:sy n="68" d="100"/>
        </p:scale>
        <p:origin x="144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416211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447033"/>
            <a:ext cx="8246070" cy="1170739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617771"/>
            <a:ext cx="8246071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60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2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474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B7D48259-BD1B-4A7B-A3FC-CDFEA65F2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3101618"/>
            <a:ext cx="1463784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25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92934"/>
            <a:ext cx="8246070" cy="610821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2003753"/>
            <a:ext cx="8246070" cy="4479347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01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2" y="1443836"/>
            <a:ext cx="6413609" cy="483411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38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8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2" y="1189327"/>
            <a:ext cx="8093365" cy="814427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2614572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3244435"/>
            <a:ext cx="4040188" cy="303505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2" y="2614572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2" y="3244435"/>
            <a:ext cx="4041775" cy="303505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77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3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13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7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F54109-F8D9-4AA6-BCA5-0716B72147FB}"/>
              </a:ext>
            </a:extLst>
          </p:cNvPr>
          <p:cNvSpPr txBox="1"/>
          <p:nvPr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28144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OST MODERNISM EKKLESIOLOGY…"/>
          <p:cNvSpPr txBox="1">
            <a:spLocks noGrp="1"/>
          </p:cNvSpPr>
          <p:nvPr>
            <p:ph type="ctrTitle"/>
          </p:nvPr>
        </p:nvSpPr>
        <p:spPr>
          <a:xfrm>
            <a:off x="404905" y="4419599"/>
            <a:ext cx="8290132" cy="119817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EVANGELISM AND POSTMODERN WORLDVIEWS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2 TIM 3:1-6, 2 PET 3:3-8…"/>
          <p:cNvSpPr txBox="1">
            <a:spLocks noGrp="1"/>
          </p:cNvSpPr>
          <p:nvPr>
            <p:ph type="subTitle" idx="1"/>
          </p:nvPr>
        </p:nvSpPr>
        <p:spPr>
          <a:xfrm>
            <a:off x="2700983" y="6019799"/>
            <a:ext cx="3742034" cy="75855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 b="1"/>
            </a:pPr>
            <a:r>
              <a:rPr sz="2000" i="1" dirty="0">
                <a:solidFill>
                  <a:srgbClr val="92D050"/>
                </a:solidFill>
              </a:rPr>
              <a:t>2 TIM 3:1-6, 2 PET 3:3-8</a:t>
            </a:r>
          </a:p>
          <a:p>
            <a:pPr>
              <a:defRPr b="1"/>
            </a:pPr>
            <a:r>
              <a:rPr sz="2000" i="1" dirty="0">
                <a:solidFill>
                  <a:srgbClr val="92D050"/>
                </a:solidFill>
              </a:rPr>
              <a:t>EPH 5:7-16.   2 TIM 4:1-6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WHATEVERISM"/>
          <p:cNvSpPr txBox="1">
            <a:spLocks noGrp="1"/>
          </p:cNvSpPr>
          <p:nvPr>
            <p:ph type="title"/>
          </p:nvPr>
        </p:nvSpPr>
        <p:spPr>
          <a:xfrm>
            <a:off x="228600" y="1371600"/>
            <a:ext cx="8686800" cy="1240263"/>
          </a:xfrm>
          <a:prstGeom prst="rect">
            <a:avLst/>
          </a:prstGeom>
        </p:spPr>
        <p:txBody>
          <a:bodyPr>
            <a:noAutofit/>
          </a:bodyPr>
          <a:lstStyle>
            <a:lvl1pPr defTabSz="777240">
              <a:defRPr sz="3740" b="1"/>
            </a:lvl1pPr>
          </a:lstStyle>
          <a:p>
            <a:r>
              <a:rPr lang="en-GB" sz="4000" u="sng" dirty="0">
                <a:solidFill>
                  <a:schemeClr val="bg1"/>
                </a:solidFill>
              </a:rPr>
              <a:t>RIGHTS, PERMISSIVENESS AND ACCELERATED LIFE</a:t>
            </a:r>
          </a:p>
        </p:txBody>
      </p:sp>
      <p:sp>
        <p:nvSpPr>
          <p:cNvPr id="140" name="WHATEVERISM- ANYTHING IS PERMISSIBLE-…"/>
          <p:cNvSpPr txBox="1">
            <a:spLocks noGrp="1"/>
          </p:cNvSpPr>
          <p:nvPr>
            <p:ph idx="1"/>
          </p:nvPr>
        </p:nvSpPr>
        <p:spPr>
          <a:xfrm>
            <a:off x="207498" y="2611863"/>
            <a:ext cx="8686800" cy="395462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have their own rights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wants to live and enjoy permissive life, rights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wants to live accelerated life 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endParaRPr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No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dey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fast food, fast child birth, 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defRPr sz="2900" b="1"/>
            </a:pP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 is running is so fast </a:t>
            </a:r>
          </a:p>
          <a:p>
            <a:pPr marL="0" indent="0" algn="l">
              <a:lnSpc>
                <a:spcPct val="80000"/>
              </a:lnSpc>
              <a:spcBef>
                <a:spcPts val="600"/>
              </a:spcBef>
              <a:buNone/>
              <a:defRPr sz="2900" b="1"/>
            </a:pPr>
            <a:r>
              <a:rPr lang="en-US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2COR 5:14; I COR 10:21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OST MODERNISM THEOLOGY"/>
          <p:cNvSpPr txBox="1">
            <a:spLocks noGrp="1"/>
          </p:cNvSpPr>
          <p:nvPr>
            <p:ph type="title"/>
          </p:nvPr>
        </p:nvSpPr>
        <p:spPr>
          <a:xfrm>
            <a:off x="409671" y="1242677"/>
            <a:ext cx="8229600" cy="73852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en-GB" u="sng" dirty="0">
                <a:solidFill>
                  <a:schemeClr val="bg1"/>
                </a:solidFill>
              </a:rPr>
              <a:t>POST MODERNISM THEOLOGY</a:t>
            </a:r>
          </a:p>
        </p:txBody>
      </p:sp>
      <p:sp>
        <p:nvSpPr>
          <p:cNvPr id="146" name="POST MODERN THEOLOGY SAYS THE CHURCH IS HOMOPHOIC (PREJUDICED AGAINST HOMOSEXUAL PEOPLE)…"/>
          <p:cNvSpPr txBox="1">
            <a:spLocks noGrp="1"/>
          </p:cNvSpPr>
          <p:nvPr>
            <p:ph idx="1"/>
          </p:nvPr>
        </p:nvSpPr>
        <p:spPr>
          <a:xfrm>
            <a:off x="123728" y="2057400"/>
            <a:ext cx="8896543" cy="464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 theology says the church is homophobic, judgmental, hypocritical</a:t>
            </a:r>
          </a:p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endParaRPr lang="en-GB" sz="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ministry is a work, Church is business.</a:t>
            </a:r>
          </a:p>
          <a:p>
            <a:pPr marL="0" indent="0" algn="l" defTabSz="850391">
              <a:lnSpc>
                <a:spcPct val="80000"/>
              </a:lnSpc>
              <a:spcBef>
                <a:spcPts val="400"/>
              </a:spcBef>
              <a:buNone/>
              <a:defRPr sz="1953" b="1">
                <a:solidFill>
                  <a:srgbClr val="7030A0"/>
                </a:solidFill>
              </a:defRPr>
            </a:pPr>
            <a:endParaRPr lang="en-GB" sz="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r>
              <a:rPr lang="en-GB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 theology is all about what Jesus can do for you and not what you can do for Jesus </a:t>
            </a:r>
          </a:p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endParaRPr lang="en-GB" sz="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r>
              <a:rPr lang="en-GB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 theology follows Calvinism. </a:t>
            </a:r>
            <a:r>
              <a:rPr lang="en-GB" sz="36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Jesus died for our sin even before we committed them. Doctrine of election </a:t>
            </a: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endParaRPr lang="en-GB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endParaRPr lang="en-GB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endParaRPr lang="en-GB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4841" indent="-334841"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endParaRPr lang="en-GB" sz="3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OST MODERNISM CHURCH"/>
          <p:cNvSpPr txBox="1">
            <a:spLocks noGrp="1"/>
          </p:cNvSpPr>
          <p:nvPr>
            <p:ph type="title"/>
          </p:nvPr>
        </p:nvSpPr>
        <p:spPr>
          <a:xfrm>
            <a:off x="457199" y="1339053"/>
            <a:ext cx="8229600" cy="565946"/>
          </a:xfrm>
          <a:prstGeom prst="rect">
            <a:avLst/>
          </a:prstGeom>
        </p:spPr>
        <p:txBody>
          <a:bodyPr>
            <a:noAutofit/>
          </a:bodyPr>
          <a:lstStyle>
            <a:lvl1pPr defTabSz="694944">
              <a:defRPr sz="3343" b="1"/>
            </a:lvl1pPr>
          </a:lstStyle>
          <a:p>
            <a:r>
              <a:rPr lang="en-GB" sz="4000" u="sng" dirty="0">
                <a:solidFill>
                  <a:schemeClr val="bg1"/>
                </a:solidFill>
              </a:rPr>
              <a:t>POST MODERNISM SPIRITUALITY</a:t>
            </a:r>
          </a:p>
        </p:txBody>
      </p:sp>
      <p:sp>
        <p:nvSpPr>
          <p:cNvPr id="152" name="IN POST MODERNISM- THE MINISTRY IS A WORK…. CHURCH IS BUSINESS…"/>
          <p:cNvSpPr txBox="1">
            <a:spLocks noGrp="1"/>
          </p:cNvSpPr>
          <p:nvPr>
            <p:ph idx="1"/>
          </p:nvPr>
        </p:nvSpPr>
        <p:spPr>
          <a:xfrm>
            <a:off x="76199" y="2199881"/>
            <a:ext cx="8991599" cy="465811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l" defTabSz="850391">
              <a:lnSpc>
                <a:spcPct val="80000"/>
              </a:lnSpc>
              <a:spcBef>
                <a:spcPts val="400"/>
              </a:spcBef>
              <a:defRPr sz="1953" b="1">
                <a:solidFill>
                  <a:srgbClr val="7030A0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modernism cares less about why Jesus died on the cross and rose from the dead</a:t>
            </a: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endParaRPr lang="en-GB" sz="3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modernism cares little about sin, repentance and salvation</a:t>
            </a: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endParaRPr lang="en-GB" sz="3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 theology is deconstructing Christian eschatology</a:t>
            </a: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endParaRPr lang="en-GB" sz="3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modernism today is self spiritualism: believe in yourself. </a:t>
            </a:r>
            <a:r>
              <a:rPr lang="en-GB" sz="35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(Ps 82:6; John 10:34)</a:t>
            </a: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endParaRPr lang="en-GB" sz="3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endParaRPr lang="en-GB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9035" indent="-389035" algn="l" defTabSz="877823">
              <a:lnSpc>
                <a:spcPct val="80000"/>
              </a:lnSpc>
              <a:spcBef>
                <a:spcPts val="500"/>
              </a:spcBef>
              <a:defRPr sz="2496" b="1">
                <a:solidFill>
                  <a:srgbClr val="C00000"/>
                </a:solidFill>
              </a:defRPr>
            </a:pPr>
            <a:endParaRPr lang="en-GB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WHAT DO WE DO IN THIS AGE"/>
          <p:cNvSpPr txBox="1">
            <a:spLocks noGrp="1"/>
          </p:cNvSpPr>
          <p:nvPr>
            <p:ph type="title"/>
          </p:nvPr>
        </p:nvSpPr>
        <p:spPr>
          <a:xfrm>
            <a:off x="457200" y="1308294"/>
            <a:ext cx="8229600" cy="60960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1"/>
            </a:lvl1pPr>
          </a:lstStyle>
          <a:p>
            <a:r>
              <a:rPr lang="en-GB" sz="4000" u="sng" dirty="0">
                <a:solidFill>
                  <a:schemeClr val="bg1"/>
                </a:solidFill>
              </a:rPr>
              <a:t>WHAT DO WE DO IN THIS AGE?</a:t>
            </a:r>
          </a:p>
        </p:txBody>
      </p:sp>
      <p:sp>
        <p:nvSpPr>
          <p:cNvPr id="182" name="EPH 5:7-16. 2 TIM 4:1-6…"/>
          <p:cNvSpPr txBox="1">
            <a:spLocks noGrp="1"/>
          </p:cNvSpPr>
          <p:nvPr>
            <p:ph idx="1"/>
          </p:nvPr>
        </p:nvSpPr>
        <p:spPr>
          <a:xfrm>
            <a:off x="152400" y="1905000"/>
            <a:ext cx="8839200" cy="4800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wise as a child of light. 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Tim 4:5)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endParaRPr lang="en-GB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 true doctrine and philosophy.</a:t>
            </a:r>
          </a:p>
          <a:p>
            <a:pPr marL="0" indent="0" algn="l" defTabSz="676655">
              <a:spcBef>
                <a:spcPts val="500"/>
              </a:spcBef>
              <a:buNone/>
              <a:defRPr sz="2368" b="1"/>
            </a:pP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35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5:6; 2 Tim 4:3; </a:t>
            </a:r>
            <a:r>
              <a:rPr lang="en-GB" sz="35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5:7-16. 2 Tim 4:1-6)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endParaRPr lang="en-GB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 true worshiper. Avoid sin. </a:t>
            </a:r>
          </a:p>
          <a:p>
            <a:pPr marL="0" indent="0" algn="l" defTabSz="676655">
              <a:spcBef>
                <a:spcPts val="500"/>
              </a:spcBef>
              <a:buNone/>
              <a:defRPr sz="2368" b="1"/>
            </a:pP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35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5:8; Hebrews 10:26)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endParaRPr lang="en-GB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 hardship. 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Tim 4:5)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endParaRPr lang="en-GB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8962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WHAT DO WE DO IN THIS AGE"/>
          <p:cNvSpPr txBox="1">
            <a:spLocks noGrp="1"/>
          </p:cNvSpPr>
          <p:nvPr>
            <p:ph type="title"/>
          </p:nvPr>
        </p:nvSpPr>
        <p:spPr>
          <a:xfrm>
            <a:off x="381000" y="1295400"/>
            <a:ext cx="8229600" cy="68580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1"/>
            </a:lvl1pPr>
          </a:lstStyle>
          <a:p>
            <a:r>
              <a:rPr lang="en-GB" sz="4000" u="sng" dirty="0">
                <a:solidFill>
                  <a:schemeClr val="bg1"/>
                </a:solidFill>
              </a:rPr>
              <a:t>WHAT DO WE DO IN THIS AGE</a:t>
            </a:r>
          </a:p>
        </p:txBody>
      </p:sp>
      <p:sp>
        <p:nvSpPr>
          <p:cNvPr id="182" name="EPH 5:7-16. 2 TIM 4:1-6…"/>
          <p:cNvSpPr txBox="1">
            <a:spLocks noGrp="1"/>
          </p:cNvSpPr>
          <p:nvPr>
            <p:ph idx="1"/>
          </p:nvPr>
        </p:nvSpPr>
        <p:spPr>
          <a:xfrm>
            <a:off x="152400" y="2133600"/>
            <a:ext cx="8915400" cy="4572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the best use of the time: 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35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5:16) 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your spirituality, be prayerful, read your bible, associate with the church.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 the word......... Evangelise. 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Tim 4:2)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heavenly focused, 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 of deliberate sins. </a:t>
            </a:r>
          </a:p>
          <a:p>
            <a:pPr marL="253745" indent="-253745" algn="l" defTabSz="676655">
              <a:spcBef>
                <a:spcPts val="500"/>
              </a:spcBef>
              <a:defRPr sz="236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your associations and friends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AB6D-E193-0A40-A980-B6A710203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4492283"/>
            <a:ext cx="8839200" cy="1371600"/>
          </a:xfrm>
        </p:spPr>
        <p:txBody>
          <a:bodyPr>
            <a:no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REACH OUT IN THIS POST MODERN WORLD?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D8A05-A417-6343-AA8D-414A986A3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964" y="5867400"/>
            <a:ext cx="8246071" cy="610820"/>
          </a:xfrm>
        </p:spPr>
        <p:txBody>
          <a:bodyPr>
            <a:normAutofit/>
          </a:bodyPr>
          <a:lstStyle/>
          <a:p>
            <a:r>
              <a:rPr lang="en-US" sz="3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TIM 3:1-6; ROM 1:21-24)</a:t>
            </a:r>
          </a:p>
        </p:txBody>
      </p:sp>
    </p:spTree>
    <p:extLst>
      <p:ext uri="{BB962C8B-B14F-4D97-AF65-F5344CB8AC3E}">
        <p14:creationId xmlns:p14="http://schemas.microsoft.com/office/powerpoint/2010/main" val="3539180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14A9-EB4D-E24E-B212-C0603048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3692"/>
            <a:ext cx="7886700" cy="85724"/>
          </a:xfrm>
        </p:spPr>
        <p:txBody>
          <a:bodyPr>
            <a:normAutofit fontScale="90000"/>
          </a:bodyPr>
          <a:lstStyle/>
          <a:p>
            <a:r>
              <a:rPr lang="en-GB" sz="6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1054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#1. WE MUST BE ABREAST WITH THE GOSPEL EXPERIENTIALLY </a:t>
            </a:r>
            <a:r>
              <a:rPr lang="en-US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 Cor 15:3-5)</a:t>
            </a:r>
          </a:p>
          <a:p>
            <a:pPr marL="0" indent="0" algn="l">
              <a:buNone/>
            </a:pPr>
            <a:endParaRPr lang="en-US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>
              <a:buNone/>
            </a:pPr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#2. WE MUST REACH OUT WITH GREAT PRAYER</a:t>
            </a:r>
            <a:r>
              <a:rPr lang="en-GH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>
              <a:buNone/>
            </a:pP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GB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H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4:31,33; Acts 12:5; Mat 24:1</a:t>
            </a:r>
            <a:r>
              <a:rPr lang="en-GB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H" sz="27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>
              <a:buNone/>
            </a:pPr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#3. REACH OUT WITH STRAGETIC EVANGELISM</a:t>
            </a:r>
            <a:endParaRPr lang="en-GH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848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14A9-EB4D-E24E-B212-C0603048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3692"/>
            <a:ext cx="7886700" cy="85724"/>
          </a:xfrm>
        </p:spPr>
        <p:txBody>
          <a:bodyPr>
            <a:normAutofit fontScale="90000"/>
          </a:bodyPr>
          <a:lstStyle/>
          <a:p>
            <a:r>
              <a:rPr lang="en-GB" sz="6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90648"/>
            <a:ext cx="8839200" cy="523875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#3. </a:t>
            </a:r>
            <a:r>
              <a:rPr lang="en-US" sz="2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REACH OUT WITH STRAGETIC EVANGELISM</a:t>
            </a:r>
          </a:p>
          <a:p>
            <a:pPr marL="457200" lvl="1" indent="0" algn="l">
              <a:buNone/>
            </a:pP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Mass Evangelism: </a:t>
            </a:r>
            <a:r>
              <a:rPr lang="en-GB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 4:23-25)</a:t>
            </a:r>
          </a:p>
          <a:p>
            <a:pPr lvl="1" algn="l"/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Personal Evangelism. </a:t>
            </a:r>
            <a:r>
              <a:rPr lang="en-GB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4. Luke 19:1-10. John 3:1-9)</a:t>
            </a:r>
          </a:p>
          <a:p>
            <a:pPr marL="400050" lvl="1" indent="0" algn="l">
              <a:buNone/>
            </a:pPr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Personal  Lifestyle Evangelism. </a:t>
            </a:r>
            <a:r>
              <a:rPr lang="en-GB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(Acts 4:13; Acts 10:1-8)</a:t>
            </a:r>
          </a:p>
          <a:p>
            <a:pPr lvl="1" algn="l"/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Power Evangelism. </a:t>
            </a:r>
            <a:r>
              <a:rPr lang="en-GB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11:38-45)</a:t>
            </a:r>
          </a:p>
          <a:p>
            <a:pPr lvl="1" algn="l"/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Technological &amp; Other Emerging Types</a:t>
            </a:r>
          </a:p>
          <a:p>
            <a:pPr marL="0" indent="0">
              <a:buNone/>
            </a:pPr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H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2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14A9-EB4D-E24E-B212-C0603048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3692"/>
            <a:ext cx="7886700" cy="85724"/>
          </a:xfrm>
        </p:spPr>
        <p:txBody>
          <a:bodyPr>
            <a:normAutofit fontScale="90000"/>
          </a:bodyPr>
          <a:lstStyle/>
          <a:p>
            <a:r>
              <a:rPr lang="en-GB" sz="6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841" y="1609724"/>
            <a:ext cx="8636430" cy="494347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EMERGING EVANGELISM MODELS TODAY</a:t>
            </a:r>
          </a:p>
          <a:p>
            <a:endParaRPr lang="en-US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1. Street Evangelism</a:t>
            </a:r>
          </a:p>
          <a:p>
            <a:pPr lvl="1" algn="l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2. Placard Evangelism</a:t>
            </a:r>
          </a:p>
          <a:p>
            <a:pPr lvl="1" algn="l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3. Drama Evangelism</a:t>
            </a:r>
          </a:p>
          <a:p>
            <a:pPr lvl="1" algn="l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4. Breakfast meetings &amp; Professional Evangelism </a:t>
            </a:r>
          </a:p>
          <a:p>
            <a:pPr lvl="1" algn="l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l"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5. Hospital Evangelism</a:t>
            </a:r>
          </a:p>
          <a:p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1066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636430" cy="56388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b="1" dirty="0"/>
              <a:t>    6. Prisons Evangelism</a:t>
            </a:r>
          </a:p>
          <a:p>
            <a:pPr algn="l"/>
            <a:endParaRPr lang="en-US" b="1" dirty="0"/>
          </a:p>
          <a:p>
            <a:pPr marL="0" indent="0" algn="l">
              <a:buNone/>
            </a:pPr>
            <a:r>
              <a:rPr lang="en-US" b="1" dirty="0"/>
              <a:t>    7. Prostitute/ Rahab Ministry</a:t>
            </a:r>
          </a:p>
          <a:p>
            <a:pPr algn="l"/>
            <a:endParaRPr lang="en-US" b="1" dirty="0"/>
          </a:p>
          <a:p>
            <a:pPr marL="0" indent="0" algn="l">
              <a:buNone/>
            </a:pPr>
            <a:r>
              <a:rPr lang="en-US" b="1" dirty="0"/>
              <a:t>    8. Medical Outreaches</a:t>
            </a:r>
          </a:p>
          <a:p>
            <a:pPr algn="l"/>
            <a:endParaRPr lang="en-US" b="1" dirty="0"/>
          </a:p>
          <a:p>
            <a:pPr marL="0" indent="0" algn="l">
              <a:buNone/>
            </a:pPr>
            <a:r>
              <a:rPr lang="en-US" b="1" dirty="0"/>
              <a:t>    9. Sports Evangelism</a:t>
            </a:r>
          </a:p>
          <a:p>
            <a:pPr algn="l"/>
            <a:endParaRPr lang="en-US" b="1" dirty="0"/>
          </a:p>
          <a:p>
            <a:pPr marL="0" indent="0" algn="l">
              <a:buNone/>
            </a:pPr>
            <a:r>
              <a:rPr lang="en-US" b="1" dirty="0"/>
              <a:t>    10. Specialized: Deaf, Blind, etc.</a:t>
            </a:r>
          </a:p>
          <a:p>
            <a:pPr algn="l"/>
            <a:endParaRPr lang="en-US" b="1" dirty="0"/>
          </a:p>
          <a:p>
            <a:pPr marL="0" indent="0" algn="l">
              <a:buNone/>
            </a:pPr>
            <a:r>
              <a:rPr lang="en-US" b="1" dirty="0"/>
              <a:t>    11. Technological/ Social Media Evangelism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23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WHAT IS POSTMODERNISM"/>
          <p:cNvSpPr txBox="1">
            <a:spLocks noGrp="1"/>
          </p:cNvSpPr>
          <p:nvPr>
            <p:ph type="title"/>
          </p:nvPr>
        </p:nvSpPr>
        <p:spPr>
          <a:xfrm>
            <a:off x="457200" y="1371600"/>
            <a:ext cx="8229600" cy="689986"/>
          </a:xfrm>
          <a:prstGeom prst="rect">
            <a:avLst/>
          </a:prstGeom>
        </p:spPr>
        <p:txBody>
          <a:bodyPr>
            <a:noAutofit/>
          </a:bodyPr>
          <a:lstStyle>
            <a:lvl1pPr defTabSz="850391">
              <a:defRPr sz="4092" b="1"/>
            </a:lvl1pPr>
          </a:lstStyle>
          <a:p>
            <a:r>
              <a:rPr sz="4800" u="sng" dirty="0">
                <a:solidFill>
                  <a:schemeClr val="bg1"/>
                </a:solidFill>
              </a:rPr>
              <a:t>WHAT IS POSTMODERNISM</a:t>
            </a:r>
            <a:r>
              <a:rPr lang="en-GB" sz="4800" u="sng" dirty="0">
                <a:solidFill>
                  <a:schemeClr val="bg1"/>
                </a:solidFill>
              </a:rPr>
              <a:t>?</a:t>
            </a:r>
            <a:endParaRPr sz="4800" u="sng" dirty="0">
              <a:solidFill>
                <a:schemeClr val="bg1"/>
              </a:solidFill>
            </a:endParaRPr>
          </a:p>
        </p:txBody>
      </p:sp>
      <p:sp>
        <p:nvSpPr>
          <p:cNvPr id="116" name="POST MODERNISM IS A LATE 20TH CENTURY STYLE AND CONCEPT OF ART, ARCHITECTURE, CRITICISM…"/>
          <p:cNvSpPr txBox="1">
            <a:spLocks noGrp="1"/>
          </p:cNvSpPr>
          <p:nvPr>
            <p:ph idx="1"/>
          </p:nvPr>
        </p:nvSpPr>
        <p:spPr>
          <a:xfrm>
            <a:off x="152400" y="2286000"/>
            <a:ext cx="8839200" cy="4419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2325" indent="-322325" algn="l" defTabSz="859536">
              <a:defRPr sz="3008" b="1">
                <a:solidFill>
                  <a:srgbClr val="0070C0"/>
                </a:solidFill>
              </a:defRPr>
            </a:pPr>
            <a:r>
              <a:rPr lang="en-GB" sz="3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modernism is a phenomena that ends a single universal world view </a:t>
            </a:r>
          </a:p>
          <a:p>
            <a:pPr marL="322325" indent="-322325" algn="l" defTabSz="859536">
              <a:defRPr sz="3008" b="1">
                <a:solidFill>
                  <a:srgbClr val="0070C0"/>
                </a:solidFill>
              </a:defRPr>
            </a:pPr>
            <a:endParaRPr lang="en-GB" sz="33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22325" indent="-322325" algn="l" defTabSz="859536">
              <a:defRPr sz="3008" b="1">
                <a:solidFill>
                  <a:srgbClr val="0070C0"/>
                </a:solidFill>
              </a:defRPr>
            </a:pPr>
            <a:r>
              <a:rPr lang="en-GB" sz="3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modernism </a:t>
            </a:r>
            <a:r>
              <a:rPr lang="en-US" sz="33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deconstructs existing beliefs, theories, by departing from standard truth</a:t>
            </a:r>
          </a:p>
          <a:p>
            <a:pPr marL="322325" indent="-322325" algn="l" defTabSz="859536">
              <a:defRPr sz="3008" b="1">
                <a:solidFill>
                  <a:srgbClr val="0070C0"/>
                </a:solidFill>
              </a:defRPr>
            </a:pPr>
            <a:endParaRPr lang="en-US" sz="33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22325" indent="-322325" algn="l" defTabSz="859536">
              <a:defRPr sz="3008" b="1">
                <a:solidFill>
                  <a:srgbClr val="0070C0"/>
                </a:solidFill>
              </a:defRPr>
            </a:pPr>
            <a:r>
              <a:rPr lang="en-US" sz="33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characterized by self consciousness, new styles and conventions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793" y="1600200"/>
            <a:ext cx="8634413" cy="4933952"/>
          </a:xfrm>
        </p:spPr>
        <p:txBody>
          <a:bodyPr>
            <a:normAutofit/>
          </a:bodyPr>
          <a:lstStyle/>
          <a:p>
            <a:pPr algn="l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MEDIA/ TECHNOLOGICAL EVANGELISM</a:t>
            </a:r>
          </a:p>
          <a:p>
            <a:pPr marL="914400" lvl="1" indent="-514350" algn="l">
              <a:buAutoNum type="arabicPeriod"/>
            </a:pPr>
            <a:r>
              <a:rPr lang="en-US" b="1" dirty="0"/>
              <a:t>Websites, blogs </a:t>
            </a:r>
          </a:p>
          <a:p>
            <a:pPr marL="914400" lvl="1" indent="-514350" algn="l">
              <a:buAutoNum type="arabicPeriod"/>
            </a:pPr>
            <a:endParaRPr lang="en-US" b="1" dirty="0"/>
          </a:p>
          <a:p>
            <a:pPr marL="400050" lvl="1" indent="0" algn="l">
              <a:buNone/>
            </a:pPr>
            <a:r>
              <a:rPr lang="en-US" b="1" dirty="0"/>
              <a:t>2. Social Media Handles: </a:t>
            </a:r>
          </a:p>
          <a:p>
            <a:pPr marL="857250" lvl="1" indent="-457200" algn="l"/>
            <a:r>
              <a:rPr lang="en-US" b="1" dirty="0"/>
              <a:t>WhatsApp, </a:t>
            </a:r>
          </a:p>
          <a:p>
            <a:pPr marL="857250" lvl="1" indent="-457200" algn="l"/>
            <a:r>
              <a:rPr lang="en-US" b="1" dirty="0"/>
              <a:t>Facebook, </a:t>
            </a:r>
          </a:p>
          <a:p>
            <a:pPr marL="857250" lvl="1" indent="-457200" algn="l"/>
            <a:r>
              <a:rPr lang="en-US" b="1" dirty="0"/>
              <a:t>Instagram, </a:t>
            </a:r>
          </a:p>
          <a:p>
            <a:pPr marL="857250" lvl="1" indent="-457200" algn="l"/>
            <a:r>
              <a:rPr lang="en-US" b="1" dirty="0"/>
              <a:t>Snap chart, </a:t>
            </a:r>
          </a:p>
          <a:p>
            <a:pPr marL="857250" lvl="1" indent="-457200" algn="l"/>
            <a:r>
              <a:rPr lang="en-US" b="1" dirty="0"/>
              <a:t>LinkedIn, </a:t>
            </a:r>
          </a:p>
        </p:txBody>
      </p:sp>
    </p:spTree>
    <p:extLst>
      <p:ext uri="{BB962C8B-B14F-4D97-AF65-F5344CB8AC3E}">
        <p14:creationId xmlns:p14="http://schemas.microsoft.com/office/powerpoint/2010/main" val="3360557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793" y="1371600"/>
            <a:ext cx="8634413" cy="5486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MEDIA/ TECHNOLOGICAL EVANGELISM</a:t>
            </a:r>
          </a:p>
          <a:p>
            <a:pPr algn="l"/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lvl="1" indent="0" algn="l">
              <a:buNone/>
            </a:pPr>
            <a:r>
              <a:rPr lang="en-US" b="1" dirty="0"/>
              <a:t>2. Social Media Handles (Cont’d):</a:t>
            </a:r>
          </a:p>
          <a:p>
            <a:pPr marL="857250" lvl="1" indent="-457200" algn="l"/>
            <a:r>
              <a:rPr lang="en-US" b="1" dirty="0"/>
              <a:t>skype, </a:t>
            </a:r>
          </a:p>
          <a:p>
            <a:pPr marL="857250" lvl="1" indent="-457200" algn="l"/>
            <a:r>
              <a:rPr lang="en-US" b="1" dirty="0"/>
              <a:t>Zoom, </a:t>
            </a:r>
          </a:p>
          <a:p>
            <a:pPr marL="857250" lvl="1" indent="-457200" algn="l"/>
            <a:r>
              <a:rPr lang="en-US" b="1" dirty="0" err="1"/>
              <a:t>Botim</a:t>
            </a:r>
            <a:r>
              <a:rPr lang="en-US" b="1" dirty="0"/>
              <a:t>, </a:t>
            </a:r>
          </a:p>
          <a:p>
            <a:pPr marL="857250" lvl="1" indent="-457200" algn="l"/>
            <a:r>
              <a:rPr lang="en-US" b="1" dirty="0"/>
              <a:t>Messenger, </a:t>
            </a:r>
          </a:p>
          <a:p>
            <a:pPr marL="857250" lvl="1" indent="-457200" algn="l"/>
            <a:r>
              <a:rPr lang="en-US" b="1" dirty="0"/>
              <a:t>WeChat, </a:t>
            </a:r>
          </a:p>
          <a:p>
            <a:pPr marL="857250" lvl="1" indent="-457200" algn="l"/>
            <a:r>
              <a:rPr lang="en-US" b="1" dirty="0"/>
              <a:t>Two, </a:t>
            </a:r>
          </a:p>
          <a:p>
            <a:pPr marL="857250" lvl="1" indent="-457200" algn="l"/>
            <a:r>
              <a:rPr lang="en-US" b="1" dirty="0"/>
              <a:t>Twitter</a:t>
            </a:r>
          </a:p>
          <a:p>
            <a:pPr marL="857250" lvl="1" indent="-457200" algn="l"/>
            <a:endParaRPr lang="en-US" b="1" dirty="0"/>
          </a:p>
          <a:p>
            <a:pPr algn="l"/>
            <a:r>
              <a:rPr lang="en-US" b="1" dirty="0"/>
              <a:t>IMPORTANCE OF FACEBOOK BOOST WITH JUST $10.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00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14A9-EB4D-E24E-B212-C0603048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3692"/>
            <a:ext cx="7886700" cy="85724"/>
          </a:xfrm>
        </p:spPr>
        <p:txBody>
          <a:bodyPr>
            <a:normAutofit fontScale="90000"/>
          </a:bodyPr>
          <a:lstStyle/>
          <a:p>
            <a:r>
              <a:rPr lang="en-GB" sz="6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#4. </a:t>
            </a:r>
            <a:r>
              <a:rPr lang="en-US" b="1" u="sng" dirty="0"/>
              <a:t>WE MUST WE DO IN-HOUSE? CONSOLIDATION OF GAINS</a:t>
            </a:r>
            <a:endParaRPr lang="en-GB" b="1" u="sng" dirty="0"/>
          </a:p>
          <a:p>
            <a:pPr marL="0" indent="0" algn="l">
              <a:buNone/>
            </a:pPr>
            <a:r>
              <a:rPr lang="en-GB" b="1" dirty="0"/>
              <a:t>  1. Our members need to be grounded in-house. Let’s  overcome cloning of our members. </a:t>
            </a:r>
            <a:r>
              <a:rPr lang="en-GB" b="1" i="1" dirty="0"/>
              <a:t>(John 13;2, 27)</a:t>
            </a:r>
          </a:p>
          <a:p>
            <a:pPr marL="0" indent="0" algn="l">
              <a:buNone/>
            </a:pPr>
            <a:endParaRPr lang="en-GB" b="1" dirty="0"/>
          </a:p>
          <a:p>
            <a:pPr marL="0" indent="0" algn="l">
              <a:buNone/>
            </a:pPr>
            <a:r>
              <a:rPr lang="en-GB" b="1" dirty="0"/>
              <a:t>  2. Overcome Worldly seductions: Career success, entertainment, possessions, </a:t>
            </a:r>
            <a:r>
              <a:rPr lang="en-GB" b="1" i="1" dirty="0"/>
              <a:t>(Lk.8:14; 1 Jn.2:15-17; Jn.15:18,19. Jas.4:4; 1:27)</a:t>
            </a:r>
          </a:p>
          <a:p>
            <a:pPr marL="0" indent="0" algn="l">
              <a:buNone/>
            </a:pPr>
            <a:endParaRPr lang="en-GB" b="1" dirty="0"/>
          </a:p>
          <a:p>
            <a:pPr marL="0" indent="0" algn="l">
              <a:buNone/>
            </a:pPr>
            <a:r>
              <a:rPr lang="en-GB" b="1" dirty="0"/>
              <a:t>  3. Discover the Youth, Empower and deploy them. </a:t>
            </a:r>
          </a:p>
          <a:p>
            <a:pPr marL="0" indent="0" algn="l">
              <a:buNone/>
            </a:pPr>
            <a:r>
              <a:rPr lang="en-GB" b="1" i="1" dirty="0"/>
              <a:t>(Lk.9:1; Mk.3:14-15; 6:12; Acts 1:8)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22384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14A9-EB4D-E24E-B212-C0603048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3692"/>
            <a:ext cx="7886700" cy="85724"/>
          </a:xfrm>
        </p:spPr>
        <p:txBody>
          <a:bodyPr>
            <a:normAutofit fontScale="90000"/>
          </a:bodyPr>
          <a:lstStyle/>
          <a:p>
            <a:r>
              <a:rPr lang="en-GB" sz="6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F66AF-575F-A340-B033-6D8A33BB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1" y="1457324"/>
            <a:ext cx="8839200" cy="5248276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GB" sz="2700" b="1" dirty="0"/>
              <a:t>4. Educate the members to overcome the deceptions of new age philosophies. </a:t>
            </a:r>
            <a:r>
              <a:rPr lang="en-GB" sz="2700" b="1" i="1" dirty="0"/>
              <a:t>(1 Cor.15:32,33)</a:t>
            </a:r>
          </a:p>
          <a:p>
            <a:endParaRPr lang="en-GB" sz="2700" b="1" dirty="0"/>
          </a:p>
          <a:p>
            <a:pPr marL="0" indent="0" algn="l">
              <a:buNone/>
            </a:pPr>
            <a:r>
              <a:rPr lang="en-GB" sz="2700" b="1" dirty="0"/>
              <a:t>5. Live Exemplary Lives and Modelling </a:t>
            </a:r>
          </a:p>
          <a:p>
            <a:pPr marL="0" indent="0" algn="l">
              <a:buNone/>
            </a:pPr>
            <a:r>
              <a:rPr lang="en-GB" sz="2700" b="1" i="1" dirty="0"/>
              <a:t>(Matt. 4:19; Jn.13:15-17) </a:t>
            </a:r>
          </a:p>
          <a:p>
            <a:endParaRPr lang="en-GB" sz="2700" b="1" dirty="0"/>
          </a:p>
          <a:p>
            <a:pPr marL="0" indent="0" algn="l">
              <a:buNone/>
            </a:pPr>
            <a:r>
              <a:rPr lang="en-GB" sz="2700" b="1" dirty="0"/>
              <a:t>6. Let the members focus heavenward and live sacrificial live in 100% Obedience unto the point of Death. </a:t>
            </a:r>
          </a:p>
          <a:p>
            <a:pPr marL="0" indent="0" algn="l">
              <a:buNone/>
            </a:pPr>
            <a:r>
              <a:rPr lang="en-GB" sz="2700" b="1" i="1" dirty="0"/>
              <a:t>(Phil. 2:5-8; Heb. 5:8,9; Jn.14:21,23)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l">
              <a:buNone/>
            </a:pPr>
            <a:r>
              <a:rPr lang="en-US" b="1" dirty="0"/>
              <a:t>7. Help them overcome the obstacles/ deceptions about Evangelism</a:t>
            </a:r>
          </a:p>
          <a:p>
            <a:endParaRPr lang="en-GB" b="1" dirty="0"/>
          </a:p>
          <a:p>
            <a:endParaRPr lang="en-GH" sz="2700" b="1" dirty="0"/>
          </a:p>
        </p:txBody>
      </p:sp>
    </p:spTree>
    <p:extLst>
      <p:ext uri="{BB962C8B-B14F-4D97-AF65-F5344CB8AC3E}">
        <p14:creationId xmlns:p14="http://schemas.microsoft.com/office/powerpoint/2010/main" val="396998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HARACTERISTICS OF POSTMODERNISM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8229600" cy="689986"/>
          </a:xfrm>
          <a:prstGeom prst="rect">
            <a:avLst/>
          </a:prstGeom>
        </p:spPr>
        <p:txBody>
          <a:bodyPr/>
          <a:lstStyle>
            <a:lvl1pPr defTabSz="731520">
              <a:defRPr sz="3520" b="1"/>
            </a:lvl1pPr>
          </a:lstStyle>
          <a:p>
            <a:r>
              <a:rPr u="sng" dirty="0">
                <a:solidFill>
                  <a:schemeClr val="bg1"/>
                </a:solidFill>
              </a:rPr>
              <a:t>CHARACTERISTICS OF POSTMODERNISM</a:t>
            </a:r>
          </a:p>
        </p:txBody>
      </p:sp>
      <p:sp>
        <p:nvSpPr>
          <p:cNvPr id="122" name="POST MODERNISM IS CHARACTERISED BY…"/>
          <p:cNvSpPr txBox="1">
            <a:spLocks noGrp="1"/>
          </p:cNvSpPr>
          <p:nvPr>
            <p:ph idx="1"/>
          </p:nvPr>
        </p:nvSpPr>
        <p:spPr>
          <a:xfrm>
            <a:off x="152400" y="2137786"/>
            <a:ext cx="8839200" cy="45405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defRPr b="1">
                <a:solidFill>
                  <a:srgbClr val="082938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modernism is characterised by</a:t>
            </a:r>
          </a:p>
          <a:p>
            <a:pPr lvl="1" algn="l">
              <a:defRPr b="1">
                <a:solidFill>
                  <a:srgbClr val="082938"/>
                </a:solidFill>
              </a:defRPr>
            </a:pPr>
            <a:r>
              <a:rPr lang="en-GB" sz="32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Nihilish</a:t>
            </a:r>
            <a:endParaRPr lang="en-GB" sz="32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>
              <a:defRPr b="1">
                <a:solidFill>
                  <a:srgbClr val="082938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Consumerism</a:t>
            </a:r>
          </a:p>
          <a:p>
            <a:pPr lvl="1" algn="l">
              <a:defRPr b="1">
                <a:solidFill>
                  <a:srgbClr val="082938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Inclusivism and pluralism</a:t>
            </a:r>
          </a:p>
          <a:p>
            <a:pPr lvl="1" algn="l">
              <a:defRPr b="1">
                <a:solidFill>
                  <a:srgbClr val="082938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Relativism</a:t>
            </a:r>
          </a:p>
          <a:p>
            <a:pPr lvl="1" algn="l">
              <a:defRPr b="1">
                <a:solidFill>
                  <a:srgbClr val="082938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Rights, permissiveness and accelerated life</a:t>
            </a:r>
          </a:p>
          <a:p>
            <a:pPr lvl="1" algn="l">
              <a:defRPr b="1">
                <a:solidFill>
                  <a:srgbClr val="082938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 theology </a:t>
            </a:r>
          </a:p>
          <a:p>
            <a:pPr lvl="1" algn="l">
              <a:defRPr b="1">
                <a:solidFill>
                  <a:srgbClr val="082938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modern spirituality </a:t>
            </a:r>
            <a:endParaRPr sz="32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IHILISM"/>
          <p:cNvSpPr txBox="1">
            <a:spLocks noGrp="1"/>
          </p:cNvSpPr>
          <p:nvPr>
            <p:ph type="title"/>
          </p:nvPr>
        </p:nvSpPr>
        <p:spPr>
          <a:xfrm>
            <a:off x="457200" y="1371600"/>
            <a:ext cx="8229600" cy="700772"/>
          </a:xfrm>
          <a:prstGeom prst="rect">
            <a:avLst/>
          </a:prstGeom>
        </p:spPr>
        <p:txBody>
          <a:bodyPr>
            <a:noAutofit/>
          </a:bodyPr>
          <a:lstStyle>
            <a:lvl1pPr defTabSz="868680">
              <a:defRPr sz="4180" b="1">
                <a:solidFill>
                  <a:srgbClr val="002060"/>
                </a:solidFill>
              </a:defRPr>
            </a:lvl1pPr>
          </a:lstStyle>
          <a:p>
            <a:r>
              <a:rPr lang="en-US" sz="4000" u="sng" dirty="0">
                <a:solidFill>
                  <a:schemeClr val="bg1"/>
                </a:solidFill>
              </a:rPr>
              <a:t>WHAT IS </a:t>
            </a:r>
            <a:r>
              <a:rPr sz="4000" u="sng" dirty="0">
                <a:solidFill>
                  <a:schemeClr val="bg1"/>
                </a:solidFill>
              </a:rPr>
              <a:t>NIHILISM</a:t>
            </a:r>
            <a:r>
              <a:rPr lang="en-GB" sz="4000" u="sng" dirty="0">
                <a:solidFill>
                  <a:schemeClr val="bg1"/>
                </a:solidFill>
              </a:rPr>
              <a:t>?</a:t>
            </a:r>
            <a:endParaRPr sz="4000" u="sng" dirty="0">
              <a:solidFill>
                <a:schemeClr val="bg1"/>
              </a:solidFill>
            </a:endParaRPr>
          </a:p>
        </p:txBody>
      </p:sp>
      <p:sp>
        <p:nvSpPr>
          <p:cNvPr id="125" name="2 TIM 3:2. LOVERS OF THEMSELVES, LOVERS OF THE WORLD…"/>
          <p:cNvSpPr txBox="1">
            <a:spLocks noGrp="1"/>
          </p:cNvSpPr>
          <p:nvPr>
            <p:ph idx="1"/>
          </p:nvPr>
        </p:nvSpPr>
        <p:spPr>
          <a:xfrm>
            <a:off x="152400" y="2286000"/>
            <a:ext cx="8839200" cy="4444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 defTabSz="576072">
              <a:spcBef>
                <a:spcPts val="400"/>
              </a:spcBef>
              <a:buNone/>
              <a:defRPr sz="2016" b="1">
                <a:solidFill>
                  <a:srgbClr val="A5194C"/>
                </a:solidFill>
              </a:defRPr>
            </a:pPr>
            <a:r>
              <a:rPr lang="en-GB" sz="35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2 Tim 3:2</a:t>
            </a:r>
          </a:p>
          <a:p>
            <a:pPr marL="216027" indent="-216027" algn="l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rejection of religious and moral standards or principles</a:t>
            </a:r>
          </a:p>
          <a:p>
            <a:pPr marL="216027" indent="-216027" algn="l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endParaRPr lang="en-GB" sz="35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6027" indent="-216027" algn="l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GB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belief that life is meaningless, all is vanity </a:t>
            </a:r>
          </a:p>
          <a:p>
            <a:pPr marL="616077" lvl="1" indent="-216027" algn="l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 1:2ff</a:t>
            </a:r>
          </a:p>
          <a:p>
            <a:pPr marL="616077" lvl="1" indent="-216027" algn="l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GB" sz="32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ECL 12:12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IHILISM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8229600" cy="700772"/>
          </a:xfrm>
          <a:prstGeom prst="rect">
            <a:avLst/>
          </a:prstGeom>
        </p:spPr>
        <p:txBody>
          <a:bodyPr>
            <a:noAutofit/>
          </a:bodyPr>
          <a:lstStyle>
            <a:lvl1pPr defTabSz="868680">
              <a:defRPr sz="4180" b="1">
                <a:solidFill>
                  <a:srgbClr val="002060"/>
                </a:solidFill>
              </a:defRPr>
            </a:lvl1pPr>
          </a:lstStyle>
          <a:p>
            <a:r>
              <a:rPr lang="en-US" sz="4000" u="sng" dirty="0">
                <a:solidFill>
                  <a:schemeClr val="bg1"/>
                </a:solidFill>
              </a:rPr>
              <a:t>CHRISTIAN NIHILISM</a:t>
            </a:r>
          </a:p>
        </p:txBody>
      </p:sp>
      <p:sp>
        <p:nvSpPr>
          <p:cNvPr id="125" name="2 TIM 3:2. LOVERS OF THEMSELVES, LOVERS OF THE WORLD…"/>
          <p:cNvSpPr txBox="1">
            <a:spLocks noGrp="1"/>
          </p:cNvSpPr>
          <p:nvPr>
            <p:ph idx="1"/>
          </p:nvPr>
        </p:nvSpPr>
        <p:spPr>
          <a:xfrm>
            <a:off x="152400" y="2148572"/>
            <a:ext cx="8839200" cy="44808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US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the Laodicean Church </a:t>
            </a:r>
            <a:r>
              <a:rPr lang="en-US" sz="35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(Rev 3:14-20)</a:t>
            </a: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endParaRPr lang="en-US" sz="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US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Nihilism has resulted in busy schedules, lukewarm Christians and lazy schedules</a:t>
            </a: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endParaRPr lang="en-US" sz="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US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 to pray, read the bible and evangelize</a:t>
            </a: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endParaRPr lang="en-US" sz="9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US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Tongues speaking but sinful Christians</a:t>
            </a: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endParaRPr lang="en-US" sz="9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6027" indent="-216027" algn="just" defTabSz="576072">
              <a:spcBef>
                <a:spcPts val="400"/>
              </a:spcBef>
              <a:defRPr sz="2016" b="1">
                <a:solidFill>
                  <a:srgbClr val="A5194C"/>
                </a:solidFill>
              </a:defRPr>
            </a:pPr>
            <a:r>
              <a:rPr lang="en-US" sz="3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churches but few Christians</a:t>
            </a:r>
          </a:p>
        </p:txBody>
      </p:sp>
    </p:spTree>
    <p:extLst>
      <p:ext uri="{BB962C8B-B14F-4D97-AF65-F5344CB8AC3E}">
        <p14:creationId xmlns:p14="http://schemas.microsoft.com/office/powerpoint/2010/main" val="55680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ONSUMERISM"/>
          <p:cNvSpPr txBox="1">
            <a:spLocks noGrp="1"/>
          </p:cNvSpPr>
          <p:nvPr>
            <p:ph type="title"/>
          </p:nvPr>
        </p:nvSpPr>
        <p:spPr>
          <a:xfrm>
            <a:off x="457200" y="1333110"/>
            <a:ext cx="8229600" cy="641448"/>
          </a:xfrm>
          <a:prstGeom prst="rect">
            <a:avLst/>
          </a:prstGeom>
        </p:spPr>
        <p:txBody>
          <a:bodyPr>
            <a:noAutofit/>
          </a:bodyPr>
          <a:lstStyle>
            <a:lvl1pPr defTabSz="786384">
              <a:defRPr sz="3784" b="1">
                <a:solidFill>
                  <a:srgbClr val="002060"/>
                </a:solidFill>
              </a:defRPr>
            </a:lvl1pPr>
          </a:lstStyle>
          <a:p>
            <a:r>
              <a:rPr lang="en-GB" sz="4000" u="sng" dirty="0">
                <a:solidFill>
                  <a:schemeClr val="bg1"/>
                </a:solidFill>
              </a:rPr>
              <a:t>CONSUMERISM</a:t>
            </a:r>
          </a:p>
        </p:txBody>
      </p:sp>
      <p:sp>
        <p:nvSpPr>
          <p:cNvPr id="128" name="LOVERS OF MONEY..CONSUMERISM: BUYING… BUYING… BUYING…"/>
          <p:cNvSpPr txBox="1">
            <a:spLocks noGrp="1"/>
          </p:cNvSpPr>
          <p:nvPr>
            <p:ph idx="1"/>
          </p:nvPr>
        </p:nvSpPr>
        <p:spPr>
          <a:xfrm>
            <a:off x="230692" y="1936848"/>
            <a:ext cx="8682616" cy="47687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 defTabSz="621791">
              <a:spcBef>
                <a:spcPts val="500"/>
              </a:spcBef>
              <a:buNone/>
              <a:defRPr sz="2176" b="1">
                <a:solidFill>
                  <a:srgbClr val="84143F"/>
                </a:solidFill>
              </a:defRPr>
            </a:pPr>
            <a:r>
              <a:rPr lang="en-GB" sz="32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John 2. </a:t>
            </a:r>
          </a:p>
          <a:p>
            <a:pPr algn="l" defTabSz="621791">
              <a:spcBef>
                <a:spcPts val="500"/>
              </a:spcBef>
              <a:defRPr sz="2176" b="1">
                <a:solidFill>
                  <a:srgbClr val="84143F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Lovers of money, buying, consuming</a:t>
            </a:r>
          </a:p>
          <a:p>
            <a:pPr marL="233172" indent="-233172" algn="l" defTabSz="621791">
              <a:spcBef>
                <a:spcPts val="500"/>
              </a:spcBef>
              <a:defRPr sz="2176" b="1">
                <a:solidFill>
                  <a:srgbClr val="84143F"/>
                </a:solidFill>
              </a:defRPr>
            </a:pPr>
            <a:endParaRPr lang="en-GB" sz="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33172" indent="-233172" algn="l" defTabSz="621791">
              <a:spcBef>
                <a:spcPts val="500"/>
              </a:spcBef>
              <a:defRPr sz="2176" b="1">
                <a:solidFill>
                  <a:srgbClr val="84143F"/>
                </a:solidFill>
              </a:defRP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desire to be live well, be satisfied, make wealth, lover of pleasure</a:t>
            </a:r>
          </a:p>
          <a:p>
            <a:pPr marL="233172" indent="-233172" algn="l" defTabSz="621791">
              <a:spcBef>
                <a:spcPts val="500"/>
              </a:spcBef>
              <a:defRPr sz="2176" b="1">
                <a:solidFill>
                  <a:srgbClr val="84143F"/>
                </a:solidFill>
              </a:defRPr>
            </a:pPr>
            <a:endParaRPr lang="en-GB" sz="12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defTabSz="621791">
              <a:spcBef>
                <a:spcPts val="500"/>
              </a:spcBef>
              <a:buNone/>
              <a:defRPr sz="2176" b="1">
                <a:solidFill>
                  <a:srgbClr val="290215"/>
                </a:solidFill>
              </a:defRPr>
            </a:pPr>
            <a:r>
              <a:rPr lang="en-GB" sz="3200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Lessons: </a:t>
            </a:r>
          </a:p>
          <a:p>
            <a:pPr marL="0" indent="0" defTabSz="621791">
              <a:spcBef>
                <a:spcPts val="500"/>
              </a:spcBef>
              <a:buNone/>
              <a:defRPr sz="2176" b="1">
                <a:solidFill>
                  <a:srgbClr val="290215"/>
                </a:solidFill>
              </a:defRPr>
            </a:pPr>
            <a:r>
              <a:rPr lang="en-GB" sz="32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Luke 17:32</a:t>
            </a:r>
          </a:p>
          <a:p>
            <a:pPr marL="0" indent="0" defTabSz="621791">
              <a:spcBef>
                <a:spcPts val="500"/>
              </a:spcBef>
              <a:buNone/>
              <a:defRPr sz="2176" b="1">
                <a:solidFill>
                  <a:srgbClr val="290215"/>
                </a:solidFill>
              </a:defRPr>
            </a:pPr>
            <a:r>
              <a:rPr lang="en-GB" sz="32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Luke 12:13-21</a:t>
            </a:r>
          </a:p>
          <a:p>
            <a:pPr marL="0" indent="0" defTabSz="621791">
              <a:spcBef>
                <a:spcPts val="500"/>
              </a:spcBef>
              <a:buNone/>
              <a:defRPr sz="2176" b="1">
                <a:solidFill>
                  <a:srgbClr val="290215"/>
                </a:solidFill>
              </a:defRPr>
            </a:pPr>
            <a:r>
              <a:rPr lang="en-GB" sz="32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#Mat 24:35</a:t>
            </a:r>
            <a:endParaRPr sz="32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INCLUSIVISM"/>
          <p:cNvSpPr txBox="1">
            <a:spLocks noGrp="1"/>
          </p:cNvSpPr>
          <p:nvPr>
            <p:ph type="title"/>
          </p:nvPr>
        </p:nvSpPr>
        <p:spPr>
          <a:xfrm>
            <a:off x="457200" y="1371600"/>
            <a:ext cx="8229600" cy="762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en-GB" u="sng" dirty="0">
                <a:solidFill>
                  <a:schemeClr val="bg1"/>
                </a:solidFill>
              </a:rPr>
              <a:t>INCLUSIVISM AND PLURALISM</a:t>
            </a:r>
          </a:p>
        </p:txBody>
      </p:sp>
      <p:sp>
        <p:nvSpPr>
          <p:cNvPr id="131" name="THE FACT THAT ONLY CHRISTIANITY WILL TAKE US TO HEAVEN IS FALSE..…"/>
          <p:cNvSpPr txBox="1">
            <a:spLocks noGrp="1"/>
          </p:cNvSpPr>
          <p:nvPr>
            <p:ph idx="1"/>
          </p:nvPr>
        </p:nvSpPr>
        <p:spPr>
          <a:xfrm>
            <a:off x="169974" y="2133600"/>
            <a:ext cx="8804052" cy="4572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19455" indent="-219455" algn="l" defTabSz="585215">
              <a:spcBef>
                <a:spcPts val="400"/>
              </a:spcBef>
              <a:defRPr sz="204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fact that only Christianity will take us to heaven is false..</a:t>
            </a:r>
          </a:p>
          <a:p>
            <a:pPr marL="219455" indent="-219455" algn="l" defTabSz="585215">
              <a:spcBef>
                <a:spcPts val="400"/>
              </a:spcBef>
              <a:defRPr sz="2048" b="1"/>
            </a:pPr>
            <a:endParaRPr lang="en-GB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9455" indent="-219455" algn="l" defTabSz="585215">
              <a:spcBef>
                <a:spcPts val="400"/>
              </a:spcBef>
              <a:defRPr sz="204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an element of salvation in every religion which makes it moral</a:t>
            </a:r>
          </a:p>
          <a:p>
            <a:pPr marL="219455" indent="-219455" algn="l" defTabSz="585215">
              <a:spcBef>
                <a:spcPts val="400"/>
              </a:spcBef>
              <a:defRPr sz="2048" b="1"/>
            </a:pPr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9455" indent="-219455" algn="l" defTabSz="585215">
              <a:spcBef>
                <a:spcPts val="400"/>
              </a:spcBef>
              <a:defRPr sz="204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roads &amp; religions can send you to heaven</a:t>
            </a:r>
          </a:p>
          <a:p>
            <a:pPr marL="219455" indent="-219455" algn="l" defTabSz="585215">
              <a:spcBef>
                <a:spcPts val="400"/>
              </a:spcBef>
              <a:defRPr sz="2048" b="1"/>
            </a:pPr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9455" indent="-219455" algn="l" defTabSz="585215">
              <a:spcBef>
                <a:spcPts val="400"/>
              </a:spcBef>
              <a:defRPr sz="2048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Morality, righteousness or the Way?  </a:t>
            </a:r>
            <a:r>
              <a:rPr lang="en-GB" sz="35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John 14:6</a:t>
            </a:r>
          </a:p>
          <a:p>
            <a:pPr marL="0" indent="0" defTabSz="585215">
              <a:spcBef>
                <a:spcPts val="400"/>
              </a:spcBef>
              <a:buNone/>
              <a:defRPr sz="2048" b="1">
                <a:solidFill>
                  <a:srgbClr val="A00016"/>
                </a:solidFill>
              </a:defRPr>
            </a:pPr>
            <a:r>
              <a:rPr lang="en-GB" sz="35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#Acts 4:12</a:t>
            </a:r>
            <a:endParaRPr sz="35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URALISM"/>
          <p:cNvSpPr txBox="1">
            <a:spLocks noGrp="1"/>
          </p:cNvSpPr>
          <p:nvPr>
            <p:ph type="title"/>
          </p:nvPr>
        </p:nvSpPr>
        <p:spPr>
          <a:xfrm>
            <a:off x="599049" y="1274337"/>
            <a:ext cx="8229600" cy="630663"/>
          </a:xfrm>
          <a:prstGeom prst="rect">
            <a:avLst/>
          </a:prstGeom>
        </p:spPr>
        <p:txBody>
          <a:bodyPr>
            <a:noAutofit/>
          </a:bodyPr>
          <a:lstStyle>
            <a:lvl1pPr defTabSz="777240">
              <a:defRPr sz="3740" b="1"/>
            </a:lvl1pPr>
          </a:lstStyle>
          <a:p>
            <a:r>
              <a:rPr sz="4000" u="sng" dirty="0">
                <a:solidFill>
                  <a:schemeClr val="bg1"/>
                </a:solidFill>
              </a:rPr>
              <a:t>PLURALISM</a:t>
            </a:r>
          </a:p>
        </p:txBody>
      </p:sp>
      <p:sp>
        <p:nvSpPr>
          <p:cNvPr id="134" name="V4....LOVERS OF PLEASURE RATHER THAN GOD..5, they have a form of godliness but...…"/>
          <p:cNvSpPr txBox="1">
            <a:spLocks noGrp="1"/>
          </p:cNvSpPr>
          <p:nvPr>
            <p:ph idx="1"/>
          </p:nvPr>
        </p:nvSpPr>
        <p:spPr>
          <a:xfrm>
            <a:off x="152400" y="2057400"/>
            <a:ext cx="8839200" cy="464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 defTabSz="813816">
              <a:lnSpc>
                <a:spcPct val="80000"/>
              </a:lnSpc>
              <a:spcBef>
                <a:spcPts val="600"/>
              </a:spcBef>
              <a:buNone/>
              <a:defRPr sz="2581" b="1"/>
            </a:pPr>
            <a:r>
              <a:rPr lang="en-US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Tim 3:4, 5, </a:t>
            </a:r>
            <a:r>
              <a:rPr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 4:3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sz="3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defTabSz="813816">
              <a:lnSpc>
                <a:spcPct val="80000"/>
              </a:lnSpc>
              <a:spcBef>
                <a:spcPts val="600"/>
              </a:spcBef>
              <a:buNone/>
              <a:defRPr sz="2581" b="1"/>
            </a:pPr>
            <a:endParaRPr lang="en-GB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defTabSz="813816">
              <a:lnSpc>
                <a:spcPct val="80000"/>
              </a:lnSpc>
              <a:spcBef>
                <a:spcPts val="600"/>
              </a:spcBef>
              <a:buNone/>
              <a:defRPr sz="2581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Pluralism says;</a:t>
            </a:r>
          </a:p>
          <a:p>
            <a:pPr marL="305180" indent="-305180" algn="l" defTabSz="813816">
              <a:lnSpc>
                <a:spcPct val="80000"/>
              </a:lnSpc>
              <a:spcBef>
                <a:spcPts val="600"/>
              </a:spcBef>
              <a:defRPr sz="2581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 are so many ways of killing a cat. </a:t>
            </a:r>
          </a:p>
          <a:p>
            <a:pPr marL="305180" indent="-305180" algn="l" defTabSz="813816">
              <a:lnSpc>
                <a:spcPct val="80000"/>
              </a:lnSpc>
              <a:spcBef>
                <a:spcPts val="600"/>
              </a:spcBef>
              <a:defRPr sz="2581" b="1"/>
            </a:pPr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05180" indent="-305180" algn="l" defTabSz="813816">
              <a:lnSpc>
                <a:spcPct val="80000"/>
              </a:lnSpc>
              <a:spcBef>
                <a:spcPts val="600"/>
              </a:spcBef>
              <a:defRPr sz="2581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accommodate all, Belt and braces Christianity </a:t>
            </a:r>
          </a:p>
          <a:p>
            <a:pPr marL="0" indent="0" algn="l" defTabSz="813816">
              <a:lnSpc>
                <a:spcPct val="80000"/>
              </a:lnSpc>
              <a:spcBef>
                <a:spcPts val="600"/>
              </a:spcBef>
              <a:buNone/>
              <a:defRPr sz="2581" b="1"/>
            </a:pPr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05180" indent="-305180" algn="l" defTabSz="813816">
              <a:lnSpc>
                <a:spcPct val="80000"/>
              </a:lnSpc>
              <a:spcBef>
                <a:spcPts val="600"/>
              </a:spcBef>
              <a:defRPr sz="2581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created all sources of power so that you can have quick answer to your problems     </a:t>
            </a:r>
            <a:r>
              <a:rPr lang="en-GB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 6:24)</a:t>
            </a:r>
            <a:endParaRPr sz="35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LATIVISM"/>
          <p:cNvSpPr txBox="1">
            <a:spLocks noGrp="1"/>
          </p:cNvSpPr>
          <p:nvPr>
            <p:ph type="title"/>
          </p:nvPr>
        </p:nvSpPr>
        <p:spPr>
          <a:xfrm>
            <a:off x="457199" y="1371600"/>
            <a:ext cx="8229600" cy="673807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22959">
              <a:defRPr sz="3959" b="1"/>
            </a:lvl1pPr>
          </a:lstStyle>
          <a:p>
            <a:r>
              <a:rPr lang="en-GB" u="sng" dirty="0">
                <a:solidFill>
                  <a:schemeClr val="bg1"/>
                </a:solidFill>
              </a:rPr>
              <a:t>RELATIVISM</a:t>
            </a:r>
          </a:p>
        </p:txBody>
      </p:sp>
      <p:sp>
        <p:nvSpPr>
          <p:cNvPr id="137" name="RELATIVISM- THE DOCTRINE THAT KNOWLEDGE, TRUTH, AND MORALITY EXIST IN RELATION TO CULTURE, SOCIETY AND HISTORICAL CONTEXT…"/>
          <p:cNvSpPr txBox="1">
            <a:spLocks noGrp="1"/>
          </p:cNvSpPr>
          <p:nvPr>
            <p:ph idx="1"/>
          </p:nvPr>
        </p:nvSpPr>
        <p:spPr>
          <a:xfrm>
            <a:off x="152400" y="2045407"/>
            <a:ext cx="8839200" cy="481259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94894" indent="-294894" algn="l" defTabSz="786384">
              <a:lnSpc>
                <a:spcPct val="80000"/>
              </a:lnSpc>
              <a:spcBef>
                <a:spcPts val="500"/>
              </a:spcBef>
              <a:defRPr sz="2494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Relativism is the doctrine that believes knowledge, truth, and morality exist in relation to culture, society and historical context</a:t>
            </a:r>
          </a:p>
          <a:p>
            <a:pPr marL="294894" indent="-294894" algn="l" defTabSz="786384">
              <a:lnSpc>
                <a:spcPct val="80000"/>
              </a:lnSpc>
              <a:spcBef>
                <a:spcPts val="500"/>
              </a:spcBef>
              <a:defRPr sz="2494" b="1"/>
            </a:pPr>
            <a:endParaRPr lang="en-GB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94894" indent="-294894" algn="l" defTabSz="786384">
              <a:lnSpc>
                <a:spcPct val="80000"/>
              </a:lnSpc>
              <a:spcBef>
                <a:spcPts val="500"/>
              </a:spcBef>
              <a:defRPr sz="2494" b="1"/>
            </a:pPr>
            <a:r>
              <a:rPr lang="en-GB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no moral absolutes in life.</a:t>
            </a:r>
          </a:p>
          <a:p>
            <a:pPr marL="1094994" lvl="2" indent="-294894" algn="l" defTabSz="786384">
              <a:lnSpc>
                <a:spcPct val="80000"/>
              </a:lnSpc>
              <a:spcBef>
                <a:spcPts val="500"/>
              </a:spcBef>
              <a:defRPr sz="2494" b="1"/>
            </a:pPr>
            <a:r>
              <a:rPr lang="en-GB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is relative, </a:t>
            </a:r>
          </a:p>
          <a:p>
            <a:pPr marL="1094994" lvl="2" indent="-294894" algn="l" defTabSz="786384">
              <a:lnSpc>
                <a:spcPct val="80000"/>
              </a:lnSpc>
              <a:spcBef>
                <a:spcPts val="500"/>
              </a:spcBef>
              <a:defRPr sz="2494" b="1"/>
            </a:pPr>
            <a:r>
              <a:rPr lang="en-GB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is relative, </a:t>
            </a:r>
          </a:p>
          <a:p>
            <a:pPr marL="1094994" lvl="2" indent="-294894" algn="l" defTabSz="786384">
              <a:lnSpc>
                <a:spcPct val="80000"/>
              </a:lnSpc>
              <a:spcBef>
                <a:spcPts val="500"/>
              </a:spcBef>
              <a:defRPr sz="2494" b="1"/>
            </a:pPr>
            <a:r>
              <a:rPr lang="en-GB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is relative  </a:t>
            </a:r>
          </a:p>
          <a:p>
            <a:pPr marL="800100" lvl="2" indent="0" algn="l" defTabSz="786384">
              <a:lnSpc>
                <a:spcPct val="80000"/>
              </a:lnSpc>
              <a:spcBef>
                <a:spcPts val="500"/>
              </a:spcBef>
              <a:buNone/>
              <a:defRPr sz="2494" b="1"/>
            </a:pPr>
            <a:r>
              <a:rPr lang="en-GB" sz="39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3900" b="1" i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</a:t>
            </a:r>
            <a:r>
              <a:rPr lang="en-GB" sz="39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13:7-9)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60001-world-template-00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160001-world-template-0001</Template>
  <TotalTime>415</TotalTime>
  <Words>1091</Words>
  <Application>Microsoft Office PowerPoint</Application>
  <PresentationFormat>On-screen Show (4:3)</PresentationFormat>
  <Paragraphs>206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160001-world-template-0001</vt:lpstr>
      <vt:lpstr>EVANGELISM AND POSTMODERN WORLDVIEWS</vt:lpstr>
      <vt:lpstr>WHAT IS POSTMODERNISM?</vt:lpstr>
      <vt:lpstr>CHARACTERISTICS OF POSTMODERNISM</vt:lpstr>
      <vt:lpstr>WHAT IS NIHILISM?</vt:lpstr>
      <vt:lpstr>CHRISTIAN NIHILISM</vt:lpstr>
      <vt:lpstr>CONSUMERISM</vt:lpstr>
      <vt:lpstr>INCLUSIVISM AND PLURALISM</vt:lpstr>
      <vt:lpstr>PLURALISM</vt:lpstr>
      <vt:lpstr>RELATIVISM</vt:lpstr>
      <vt:lpstr>RIGHTS, PERMISSIVENESS AND ACCELERATED LIFE</vt:lpstr>
      <vt:lpstr>POST MODERNISM THEOLOGY</vt:lpstr>
      <vt:lpstr>POST MODERNISM SPIRITUALITY</vt:lpstr>
      <vt:lpstr>WHAT DO WE DO IN THIS AGE?</vt:lpstr>
      <vt:lpstr>WHAT DO WE DO IN THIS AGE</vt:lpstr>
      <vt:lpstr>HOW DO WE REACH OUT IN THIS POST MODERN WORLD?</vt:lpstr>
      <vt:lpstr>.</vt:lpstr>
      <vt:lpstr>.</vt:lpstr>
      <vt:lpstr>.</vt:lpstr>
      <vt:lpstr>PowerPoint Presentation</vt:lpstr>
      <vt:lpstr>PowerPoint Presentation</vt:lpstr>
      <vt:lpstr>PowerPoint Presentation</vt:lpstr>
      <vt:lpstr>.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MODERNISM EKKLESIOLOGY   DECONSTRUCTING BIBLICAL THEOLOGY</dc:title>
  <dc:creator>Ps. Dr. Buertey</dc:creator>
  <cp:lastModifiedBy>Samuel Adoko</cp:lastModifiedBy>
  <cp:revision>61</cp:revision>
  <dcterms:modified xsi:type="dcterms:W3CDTF">2021-10-28T15:44:36Z</dcterms:modified>
</cp:coreProperties>
</file>