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88" r:id="rId3"/>
    <p:sldId id="289" r:id="rId4"/>
    <p:sldId id="264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267" r:id="rId16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News Cycle" panose="020B0604020202020204" charset="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59A1C8-747A-4FE9-89FD-B3EB6235076D}">
  <a:tblStyle styleId="{CB59A1C8-747A-4FE9-89FD-B3EB623507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BD5735-17CB-408C-B526-5617A5A3CD3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01" autoAdjust="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0300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367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aa2cf9ab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aa2cf9ab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40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aa2cf9ab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aa2cf9ab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407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aa2cf9ab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aa2cf9ab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38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aa2cf9ab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aa2cf9ab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525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aa2cf9ab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aa2cf9ab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191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46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aa2cf9ab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aa2cf9ab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45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aa2cf9ab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aa2cf9ab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37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97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aa2cf9ab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aa2cf9ab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01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aa2cf9ab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aa2cf9ab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99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aa2cf9ab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aa2cf9ab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9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aa2cf9ab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aa2cf9ab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05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aa2cf9ab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aa2cf9ab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77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1122100"/>
            <a:ext cx="3477000" cy="2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038800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3620399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9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2/3">
  <p:cSld name="BLANK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_1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6906000" y="0"/>
            <a:ext cx="2238000" cy="5151350"/>
          </a:xfrm>
          <a:custGeom>
            <a:avLst/>
            <a:gdLst/>
            <a:ahLst/>
            <a:cxnLst/>
            <a:rect l="l" t="t" r="r" b="b"/>
            <a:pathLst>
              <a:path w="89520" h="206054" extrusionOk="0">
                <a:moveTo>
                  <a:pt x="0" y="206054"/>
                </a:moveTo>
                <a:lnTo>
                  <a:pt x="89520" y="0"/>
                </a:lnTo>
                <a:lnTo>
                  <a:pt x="89520" y="206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748669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>
            <a:stCxn id="7" idx="1"/>
          </p:cNvCxnSpPr>
          <p:nvPr/>
        </p:nvCxnSpPr>
        <p:spPr>
          <a:xfrm>
            <a:off x="457200" y="298254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9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313579" y="2897137"/>
            <a:ext cx="4166291" cy="17108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MINISTERING </a:t>
            </a: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 THE NEEDS OF OTHERS</a:t>
            </a:r>
            <a:endParaRPr sz="28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258" y="4389448"/>
            <a:ext cx="2632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700"/>
              </a:spcBef>
              <a:buClrTx/>
            </a:pPr>
            <a:r>
              <a:rPr lang="en-US" sz="3200" b="1" i="1" dirty="0">
                <a:solidFill>
                  <a:srgbClr val="1F43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LUKE 10:25-40</a:t>
            </a:r>
            <a:endParaRPr lang="en-US" sz="3200" i="1" dirty="0">
              <a:solidFill>
                <a:srgbClr val="8888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6291" y="4804946"/>
            <a:ext cx="2013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700"/>
              </a:spcBef>
              <a:buClrTx/>
            </a:pPr>
            <a:r>
              <a:rPr lang="en-US" sz="1600" b="1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Aps. Dr. J.I.T. </a:t>
            </a:r>
            <a:r>
              <a:rPr lang="en-US" sz="1600" b="1" dirty="0" err="1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Buertey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258" y="2262267"/>
            <a:ext cx="8169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SAMARIT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</a:t>
            </a:r>
            <a:r>
              <a:rPr lang="en-US" sz="4000" b="1" dirty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MINISTRY: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10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425" y="1395940"/>
            <a:ext cx="86648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#7. Financial needs: </a:t>
            </a:r>
            <a:r>
              <a:rPr lang="en-GB" sz="28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He </a:t>
            </a:r>
            <a:r>
              <a:rPr lang="en-GB" sz="28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paid for his bills. </a:t>
            </a:r>
          </a:p>
          <a:p>
            <a:r>
              <a:rPr lang="en-GB" sz="2400" b="1" i="1" dirty="0" smtClean="0">
                <a:solidFill>
                  <a:srgbClr val="00B0F0"/>
                </a:solidFill>
              </a:rPr>
              <a:t>(Luke 10:35)</a:t>
            </a:r>
            <a:endParaRPr lang="en-GB" sz="2400" b="1" i="1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425" y="2288492"/>
            <a:ext cx="78574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You </a:t>
            </a: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can touch lives of people financially</a:t>
            </a: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Give to support our welfare and the financial needs of People’s. </a:t>
            </a: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Support the church with your finances</a:t>
            </a: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Be faithful in your </a:t>
            </a: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tithing. </a:t>
            </a:r>
            <a:r>
              <a:rPr lang="en-GB" sz="2400" b="1" i="1" dirty="0" smtClean="0">
                <a:solidFill>
                  <a:srgbClr val="00B0F0"/>
                </a:solidFill>
              </a:rPr>
              <a:t>(Prov. 19:17)</a:t>
            </a:r>
            <a:endParaRPr lang="en-US" sz="2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" name="ODO KESE BI AAA OYE WO CALVARY WO CALVARY MA ME....…"/>
          <p:cNvSpPr txBox="1">
            <a:spLocks/>
          </p:cNvSpPr>
          <p:nvPr/>
        </p:nvSpPr>
        <p:spPr>
          <a:xfrm>
            <a:off x="107879" y="1150705"/>
            <a:ext cx="7310063" cy="39927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endParaRPr lang="en-US" sz="24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382" y="1150705"/>
            <a:ext cx="7248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#8. Ministry of Follow up. </a:t>
            </a:r>
            <a:r>
              <a:rPr lang="en-GB" sz="2800" b="1" i="1" dirty="0" smtClean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10:335b)</a:t>
            </a:r>
            <a:endParaRPr lang="en-GB" sz="2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829" y="1799260"/>
            <a:ext cx="714216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Eschatological </a:t>
            </a: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needs: I would come in </a:t>
            </a: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future.</a:t>
            </a:r>
          </a:p>
          <a:p>
            <a:pPr marL="285750" indent="-2857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There are people who are waiting on us to a follow up</a:t>
            </a: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It’s </a:t>
            </a: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been a while since you saw a brother, a friend</a:t>
            </a: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,</a:t>
            </a:r>
          </a:p>
          <a:p>
            <a:pPr marL="285750" indent="-2857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Some people have not been in church for a while, look for them</a:t>
            </a: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.</a:t>
            </a:r>
            <a:endParaRPr lang="en-GB" sz="24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" name="ODO KESE BI AAA OYE WO CALVARY WO CALVARY MA ME....…"/>
          <p:cNvSpPr txBox="1">
            <a:spLocks/>
          </p:cNvSpPr>
          <p:nvPr/>
        </p:nvSpPr>
        <p:spPr>
          <a:xfrm>
            <a:off x="107879" y="1150705"/>
            <a:ext cx="7310063" cy="39927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endParaRPr lang="en-US" sz="24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946" y="1732746"/>
            <a:ext cx="814263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defRPr sz="2200" b="1">
                <a:solidFill>
                  <a:srgbClr val="C00000"/>
                </a:solidFill>
              </a:defRPr>
            </a:pPr>
            <a:r>
              <a:rPr lang="en-US" sz="2800" dirty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is symbolic of the good Samaritan</a:t>
            </a:r>
            <a:endParaRPr lang="en-US" sz="2800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879" y="2302659"/>
            <a:ext cx="7587873" cy="2707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US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Seeing 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us wounded, he came to us as a the lost soul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He had compassion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He dressed his wounds- </a:t>
            </a:r>
            <a:r>
              <a:rPr lang="en-US" u="sng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SOULS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US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He 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poured </a:t>
            </a:r>
            <a:r>
              <a:rPr lang="en-US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on it oil- </a:t>
            </a:r>
            <a:r>
              <a:rPr lang="en-US" u="sng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HIS SPIRIT</a:t>
            </a:r>
            <a:endParaRPr lang="en-US" u="sng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He picked him on his donkey..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He slept with him for a night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He paid for his bills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He </a:t>
            </a:r>
            <a:r>
              <a:rPr lang="en-US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promised he would 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come back again</a:t>
            </a:r>
            <a:endParaRPr lang="en-US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" name="ODO KESE BI AAA OYE WO CALVARY WO CALVARY MA ME....…"/>
          <p:cNvSpPr txBox="1">
            <a:spLocks/>
          </p:cNvSpPr>
          <p:nvPr/>
        </p:nvSpPr>
        <p:spPr>
          <a:xfrm>
            <a:off x="107879" y="1150705"/>
            <a:ext cx="7310063" cy="39927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endParaRPr lang="en-US" sz="24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2165" y="1419514"/>
            <a:ext cx="724841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2200" b="1">
                <a:solidFill>
                  <a:srgbClr val="C00000"/>
                </a:solidFill>
              </a:defRPr>
            </a:pP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Empty Yourself </a:t>
            </a:r>
            <a:r>
              <a:rPr lang="en-US" sz="2400" b="1" i="1" dirty="0" smtClean="0">
                <a:solidFill>
                  <a:srgbClr val="00B0F0"/>
                </a:solidFill>
              </a:rPr>
              <a:t>(Phil 2:5-8)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879" y="2125366"/>
            <a:ext cx="8372705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GB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Christ </a:t>
            </a:r>
            <a:r>
              <a:rPr lang="en-GB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emptied himself, </a:t>
            </a:r>
            <a:r>
              <a:rPr lang="en-GB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was selfless</a:t>
            </a:r>
            <a:r>
              <a:rPr lang="en-GB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, humbled himself, loved us,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endParaRPr lang="en-GB" sz="12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GB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Lets think highly of our neighbour than </a:t>
            </a:r>
            <a:r>
              <a:rPr lang="en-GB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ourselves</a:t>
            </a:r>
            <a:endParaRPr lang="en-GB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endParaRPr lang="en-GB" sz="12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GB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It means your </a:t>
            </a:r>
            <a:r>
              <a:rPr lang="en-GB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brother’s </a:t>
            </a:r>
            <a:r>
              <a:rPr lang="en-GB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concern is your concern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endParaRPr lang="en-GB" sz="12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GB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Let’s </a:t>
            </a:r>
            <a:r>
              <a:rPr lang="en-GB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be Christ-like in love.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endParaRPr lang="en-GB" sz="12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GB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Lets display grace in our dealing with people..... </a:t>
            </a:r>
            <a:endParaRPr lang="en-GB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14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" name="ODO KESE BI AAA OYE WO CALVARY WO CALVARY MA ME....…"/>
          <p:cNvSpPr txBox="1">
            <a:spLocks/>
          </p:cNvSpPr>
          <p:nvPr/>
        </p:nvSpPr>
        <p:spPr>
          <a:xfrm>
            <a:off x="107879" y="1150705"/>
            <a:ext cx="7310063" cy="39927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endParaRPr lang="en-US" sz="24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999" y="1549488"/>
            <a:ext cx="7310063" cy="320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defRPr sz="2200" b="1">
                <a:solidFill>
                  <a:srgbClr val="C00000"/>
                </a:solidFill>
              </a:defRPr>
            </a:pPr>
            <a:r>
              <a:rPr lang="en-US" sz="2400" b="1" i="1" dirty="0" smtClean="0">
                <a:solidFill>
                  <a:srgbClr val="00B0F0"/>
                </a:solidFill>
              </a:rPr>
              <a:t>(Gen 44:33-34) </a:t>
            </a:r>
            <a:endParaRPr lang="en-US" sz="2400" b="1" i="1" dirty="0">
              <a:solidFill>
                <a:srgbClr val="00B0F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US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Do not go without your </a:t>
            </a:r>
            <a:r>
              <a:rPr lang="en-US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brother.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endParaRPr lang="en-US" sz="2400" b="1" dirty="0" smtClean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lvl="5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US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Where </a:t>
            </a:r>
            <a:r>
              <a:rPr lang="en-US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is your brother</a:t>
            </a:r>
            <a:r>
              <a:rPr lang="en-US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?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endParaRPr lang="en-US" sz="24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US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What is his state</a:t>
            </a:r>
            <a:r>
              <a:rPr lang="en-US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?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endParaRPr lang="en-US" sz="24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00" b="1">
                <a:solidFill>
                  <a:srgbClr val="C00000"/>
                </a:solidFill>
              </a:defRPr>
            </a:pPr>
            <a:r>
              <a:rPr lang="en-US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When was the last time you checked up on </a:t>
            </a:r>
            <a:r>
              <a:rPr lang="en-US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him/her? </a:t>
            </a:r>
            <a:r>
              <a:rPr lang="en-US" sz="2400" b="1" i="1" dirty="0" smtClean="0">
                <a:solidFill>
                  <a:srgbClr val="00B0F0"/>
                </a:solidFill>
              </a:rPr>
              <a:t>(Mat 25:40)  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9" name="Google Shape;143;p22"/>
          <p:cNvSpPr txBox="1">
            <a:spLocks/>
          </p:cNvSpPr>
          <p:nvPr/>
        </p:nvSpPr>
        <p:spPr>
          <a:xfrm>
            <a:off x="0" y="1913303"/>
            <a:ext cx="5358811" cy="1669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80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THE END</a:t>
            </a:r>
            <a:endParaRPr lang="en-US" sz="8000" dirty="0">
              <a:solidFill>
                <a:schemeClr val="accent5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Google Shape;143;p22"/>
          <p:cNvSpPr txBox="1">
            <a:spLocks/>
          </p:cNvSpPr>
          <p:nvPr/>
        </p:nvSpPr>
        <p:spPr>
          <a:xfrm>
            <a:off x="0" y="3582615"/>
            <a:ext cx="4954773" cy="14465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40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GOD </a:t>
            </a:r>
          </a:p>
          <a:p>
            <a:pPr algn="ctr">
              <a:spcBef>
                <a:spcPts val="600"/>
              </a:spcBef>
            </a:pPr>
            <a:r>
              <a:rPr lang="en-US" sz="40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BLESS YOU !!!</a:t>
            </a:r>
            <a:endParaRPr lang="en-US" sz="4000" dirty="0">
              <a:solidFill>
                <a:schemeClr val="accent5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7"/>
          <p:cNvSpPr txBox="1">
            <a:spLocks noGrp="1"/>
          </p:cNvSpPr>
          <p:nvPr>
            <p:ph type="title" idx="4294967295"/>
          </p:nvPr>
        </p:nvSpPr>
        <p:spPr>
          <a:xfrm>
            <a:off x="2573676" y="1099725"/>
            <a:ext cx="2378467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 smtClean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OVERVIEW</a:t>
            </a:r>
            <a:endParaRPr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19" name="Google Shape;519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" name="ODO KESE BI AAA OYE WO CALVARY WO CALVARY MA ME....…"/>
          <p:cNvSpPr txBox="1">
            <a:spLocks/>
          </p:cNvSpPr>
          <p:nvPr/>
        </p:nvSpPr>
        <p:spPr>
          <a:xfrm>
            <a:off x="107879" y="1921267"/>
            <a:ext cx="7505033" cy="32221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r>
              <a:rPr lang="en-US" sz="2400" b="1" u="sng" dirty="0" smtClean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YEAR1</a:t>
            </a:r>
            <a:r>
              <a:rPr lang="en-US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Certain man</a:t>
            </a:r>
          </a:p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endParaRPr lang="en-US" sz="2400" b="1" dirty="0" smtClean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r>
              <a:rPr lang="en-US" sz="2400" b="1" u="sng" dirty="0" smtClean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TWO</a:t>
            </a:r>
            <a:r>
              <a:rPr lang="en-US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road from Jerusalem to Jericho</a:t>
            </a:r>
          </a:p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endParaRPr lang="en-US" sz="2400" b="1" dirty="0" smtClean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r>
              <a:rPr lang="en-US" sz="2400" b="1" u="sng" dirty="0" smtClean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3</a:t>
            </a:r>
            <a:r>
              <a:rPr lang="en-US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Watch out for road signs from Jerusalem to Jericho</a:t>
            </a:r>
          </a:p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endParaRPr lang="en-US" sz="2400" b="1" dirty="0" smtClean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r>
              <a:rPr lang="en-US" sz="2400" b="1" u="sng" dirty="0" smtClean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4</a:t>
            </a:r>
            <a:r>
              <a:rPr lang="en-US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Samaritan Strategy, Ministering to the needs of others</a:t>
            </a:r>
            <a:endParaRPr lang="en-US" sz="24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" name="ODO KESE BI AAA OYE WO CALVARY WO CALVARY MA ME....…"/>
          <p:cNvSpPr txBox="1">
            <a:spLocks/>
          </p:cNvSpPr>
          <p:nvPr/>
        </p:nvSpPr>
        <p:spPr>
          <a:xfrm>
            <a:off x="107879" y="1150705"/>
            <a:ext cx="7310063" cy="39927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endParaRPr lang="en-US" sz="24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879" y="1810230"/>
            <a:ext cx="7483768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indent="-600075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4200" b="1"/>
            </a:pPr>
            <a:r>
              <a:rPr lang="en-US" sz="26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The story of the good Samaritan is a good one </a:t>
            </a:r>
            <a:r>
              <a:rPr lang="en-US" sz="2600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to think </a:t>
            </a:r>
            <a:r>
              <a:rPr lang="en-US" sz="26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about the state of our brother</a:t>
            </a:r>
          </a:p>
          <a:p>
            <a:pPr marL="600075" indent="-600075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4200" b="1"/>
            </a:pPr>
            <a:endParaRPr lang="en-US" sz="8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600075" indent="-600075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4200" b="1"/>
            </a:pPr>
            <a:r>
              <a:rPr lang="en-US" sz="26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Whilst </a:t>
            </a:r>
            <a:r>
              <a:rPr lang="en-GB" sz="26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the Priest and Levite were too busy and engrossed by law not to come near</a:t>
            </a:r>
          </a:p>
          <a:p>
            <a:pPr marL="600075" indent="-600075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4200" b="1"/>
            </a:pPr>
            <a:endParaRPr lang="en-GB" sz="8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600075" indent="-600075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4200" b="1"/>
            </a:pPr>
            <a:r>
              <a:rPr lang="en-GB" sz="26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The Samaritan showed much more care and love.</a:t>
            </a:r>
          </a:p>
          <a:p>
            <a:pPr marL="600075" indent="-600075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4200" b="1"/>
            </a:pPr>
            <a:endParaRPr lang="en-GB" sz="8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600075" indent="-600075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4200" b="1"/>
            </a:pPr>
            <a:r>
              <a:rPr lang="en-GB" sz="26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Touching the lives, heart and soul of others</a:t>
            </a:r>
            <a:endParaRPr lang="en-GB" sz="26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215757" y="1531240"/>
            <a:ext cx="4839128" cy="93455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700"/>
              </a:spcBef>
              <a:buClrTx/>
              <a:buSzPct val="100000"/>
            </a:pPr>
            <a:r>
              <a:rPr lang="en-GB" sz="32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alibri"/>
                <a:cs typeface="Calibri"/>
                <a:sym typeface="Calibri"/>
              </a:rPr>
              <a:t>#1. Ministry of Social Care. </a:t>
            </a:r>
            <a:r>
              <a:rPr lang="en-GB" sz="32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latin typeface="Calibri"/>
                <a:cs typeface="Calibri"/>
                <a:sym typeface="Calibri"/>
              </a:rPr>
              <a:t/>
            </a:r>
            <a:br>
              <a:rPr lang="en-GB" sz="32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latin typeface="Calibri"/>
                <a:cs typeface="Calibri"/>
                <a:sym typeface="Calibri"/>
              </a:rPr>
            </a:br>
            <a:r>
              <a:rPr lang="en-GB" sz="2800" b="1" i="1" dirty="0" smtClean="0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(Luke 10:33)</a:t>
            </a:r>
            <a:endParaRPr lang="en-GB" sz="2800" b="1" i="1" dirty="0">
              <a:solidFill>
                <a:srgbClr val="00B0F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2465795"/>
            <a:ext cx="74795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He came to where he was, seeing him.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en-GB" sz="8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People need attention, connection to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co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mmunity. Spend time with people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en-GB" sz="8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Observe, Spot people who are in social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needs.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en-GB" sz="8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Examining them, takes some steps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to supports such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people to remain in the faith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5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" name="ODO KESE BI AAA OYE WO CALVARY WO CALVARY MA ME....…"/>
          <p:cNvSpPr txBox="1">
            <a:spLocks/>
          </p:cNvSpPr>
          <p:nvPr/>
        </p:nvSpPr>
        <p:spPr>
          <a:xfrm>
            <a:off x="107879" y="1150705"/>
            <a:ext cx="7310063" cy="39927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endParaRPr lang="en-US" sz="24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879" y="2461496"/>
            <a:ext cx="7577191" cy="2852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compassionate love on him. </a:t>
            </a:r>
          </a:p>
          <a:p>
            <a:pPr marL="171450" indent="-1714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Affection, sympathy, concern for the suffering or misfortunes of others</a:t>
            </a:r>
          </a:p>
          <a:p>
            <a:pPr marL="171450" indent="-1714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Encouraging people, Love and care for people</a:t>
            </a:r>
          </a:p>
          <a:p>
            <a:pPr marL="171450" indent="-1714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 people, developing them</a:t>
            </a:r>
          </a:p>
          <a:p>
            <a:pPr marL="600075" indent="-600075">
              <a:lnSpc>
                <a:spcPct val="80000"/>
              </a:lnSpc>
              <a:spcBef>
                <a:spcPts val="500"/>
              </a:spcBef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4200" b="1"/>
            </a:pPr>
            <a:endParaRPr lang="en-GB" sz="2400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879" y="1507389"/>
            <a:ext cx="72484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>
                <a:solidFill>
                  <a:srgbClr val="01411B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#2. Ministry of compassion. </a:t>
            </a:r>
            <a:endParaRPr lang="en-GB" sz="3200" b="1" dirty="0" smtClean="0">
              <a:solidFill>
                <a:srgbClr val="01411B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GB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(Luke 10:33)</a:t>
            </a:r>
            <a:endParaRPr lang="en-GB" sz="2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3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6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" name="ODO KESE BI AAA OYE WO CALVARY WO CALVARY MA ME....…"/>
          <p:cNvSpPr txBox="1">
            <a:spLocks/>
          </p:cNvSpPr>
          <p:nvPr/>
        </p:nvSpPr>
        <p:spPr>
          <a:xfrm>
            <a:off x="107879" y="1150705"/>
            <a:ext cx="7310063" cy="39927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endParaRPr lang="en-US" sz="24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750" y="1276040"/>
            <a:ext cx="7248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700"/>
              </a:spcBef>
              <a:buClrTx/>
              <a:buSzPct val="100000"/>
            </a:pPr>
            <a:r>
              <a:rPr lang="en-GB" sz="3600" b="1" dirty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#3. Emotional needs. </a:t>
            </a:r>
            <a:r>
              <a:rPr lang="en-GB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(Luke 10:34)</a:t>
            </a:r>
            <a:endParaRPr lang="en-GB" sz="2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658" y="2059430"/>
            <a:ext cx="7708605" cy="294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700"/>
              </a:spcBef>
              <a:buClrTx/>
              <a:buSzPct val="100000"/>
              <a:buFont typeface="Arial"/>
              <a:buChar char="•"/>
            </a:pPr>
            <a:r>
              <a:rPr lang="en-GB" sz="2800" b="1" dirty="0" smtClean="0">
                <a:solidFill>
                  <a:schemeClr val="accent5">
                    <a:lumMod val="50000"/>
                    <a:lumOff val="50000"/>
                  </a:schemeClr>
                </a:solidFill>
                <a:latin typeface="Calibri"/>
                <a:cs typeface="Calibri"/>
                <a:sym typeface="Calibri"/>
              </a:rPr>
              <a:t>Bound </a:t>
            </a:r>
            <a:r>
              <a:rPr lang="en-GB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alibri"/>
                <a:cs typeface="Calibri"/>
                <a:sym typeface="Calibri"/>
              </a:rPr>
              <a:t>him, pressed his wounds, dressed the wounds</a:t>
            </a:r>
          </a:p>
          <a:p>
            <a:pPr marL="342900" lvl="0" indent="-342900">
              <a:spcBef>
                <a:spcPts val="700"/>
              </a:spcBef>
              <a:buClrTx/>
              <a:buSzPct val="100000"/>
              <a:buFont typeface="Arial"/>
              <a:buChar char="•"/>
            </a:pPr>
            <a:r>
              <a:rPr lang="en-GB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alibri"/>
                <a:cs typeface="Calibri"/>
                <a:sym typeface="Calibri"/>
              </a:rPr>
              <a:t>Things affecting their soul. Emotional connection</a:t>
            </a:r>
          </a:p>
          <a:p>
            <a:pPr marL="342900" lvl="0" indent="-342900">
              <a:spcBef>
                <a:spcPts val="700"/>
              </a:spcBef>
              <a:buClrTx/>
              <a:buSzPct val="100000"/>
              <a:buFont typeface="Arial"/>
              <a:buChar char="•"/>
            </a:pPr>
            <a:r>
              <a:rPr lang="en-GB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alibri"/>
                <a:cs typeface="Calibri"/>
                <a:sym typeface="Calibri"/>
              </a:rPr>
              <a:t>Help people heal their wounds. </a:t>
            </a:r>
          </a:p>
          <a:p>
            <a:pPr marL="342900" lvl="0" indent="-342900">
              <a:spcBef>
                <a:spcPts val="700"/>
              </a:spcBef>
              <a:buClrTx/>
              <a:buSzPct val="100000"/>
              <a:buFont typeface="Arial"/>
              <a:buChar char="•"/>
            </a:pPr>
            <a:r>
              <a:rPr lang="en-GB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alibri"/>
                <a:cs typeface="Calibri"/>
                <a:sym typeface="Calibri"/>
              </a:rPr>
              <a:t>Grant a sense of value belonging. </a:t>
            </a:r>
            <a:r>
              <a:rPr lang="en-GB" sz="2800" b="1" i="1" dirty="0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(</a:t>
            </a:r>
            <a:r>
              <a:rPr lang="en-GB" sz="2800" b="1" i="1" dirty="0" smtClean="0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Prov</a:t>
            </a:r>
            <a:r>
              <a:rPr lang="en-GB" sz="2800" b="1" i="1" dirty="0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en-GB" sz="2800" b="1" i="1" dirty="0" smtClean="0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18:</a:t>
            </a:r>
            <a:r>
              <a:rPr lang="en-GB" sz="2800" b="1" i="1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24)</a:t>
            </a:r>
            <a:r>
              <a:rPr lang="en-GB" sz="2800" b="1" i="1" dirty="0" smtClean="0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 </a:t>
            </a:r>
            <a:endParaRPr lang="en-GB" sz="2800" b="1" i="1" dirty="0">
              <a:solidFill>
                <a:srgbClr val="00B0F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3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" name="ODO KESE BI AAA OYE WO CALVARY WO CALVARY MA ME....…"/>
          <p:cNvSpPr txBox="1">
            <a:spLocks/>
          </p:cNvSpPr>
          <p:nvPr/>
        </p:nvSpPr>
        <p:spPr>
          <a:xfrm>
            <a:off x="107879" y="1150705"/>
            <a:ext cx="7310063" cy="39927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endParaRPr lang="en-US" sz="24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878" y="1361974"/>
            <a:ext cx="800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#4. Ministry of spiritual needs. </a:t>
            </a:r>
            <a:r>
              <a:rPr lang="en-GB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(Luke 10:34a)</a:t>
            </a:r>
            <a:endParaRPr lang="en-GB" sz="2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878" y="1990828"/>
            <a:ext cx="74093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He </a:t>
            </a: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poured oil and wine. </a:t>
            </a:r>
            <a:endParaRPr lang="en-GB" sz="2400" b="1" dirty="0" smtClean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accent5">
                  <a:lumMod val="50000"/>
                  <a:lumOff val="50000"/>
                </a:schemeClr>
              </a:buClr>
            </a:pPr>
            <a:r>
              <a:rPr lang="en-GB" sz="2400" b="1" i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400" b="1" i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    </a:t>
            </a:r>
            <a:r>
              <a:rPr lang="en-GB" sz="2000" b="1" i="1" dirty="0" smtClean="0">
                <a:solidFill>
                  <a:srgbClr val="00B0F0"/>
                </a:solidFill>
              </a:rPr>
              <a:t>(Ps </a:t>
            </a:r>
            <a:r>
              <a:rPr lang="en-GB" sz="2000" b="1" i="1" dirty="0">
                <a:solidFill>
                  <a:srgbClr val="00B0F0"/>
                </a:solidFill>
              </a:rPr>
              <a:t>104:15; Ps 92:10, Ps 23:5b</a:t>
            </a:r>
            <a:r>
              <a:rPr lang="en-GB" sz="2000" b="1" i="1" dirty="0" smtClean="0">
                <a:solidFill>
                  <a:srgbClr val="00B0F0"/>
                </a:solidFill>
              </a:rPr>
              <a:t>.)</a:t>
            </a: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Oil </a:t>
            </a: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is a symbol of the Holy </a:t>
            </a: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Spirit</a:t>
            </a: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Wine </a:t>
            </a: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is symbol of freedom and </a:t>
            </a: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happiness</a:t>
            </a: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Stand </a:t>
            </a: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in the gap, reach out with the gospel to the lost through the evangelism team</a:t>
            </a:r>
            <a:endParaRPr lang="en-GB" sz="24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8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" name="ODO KESE BI AAA OYE WO CALVARY WO CALVARY MA ME....…"/>
          <p:cNvSpPr txBox="1">
            <a:spLocks/>
          </p:cNvSpPr>
          <p:nvPr/>
        </p:nvSpPr>
        <p:spPr>
          <a:xfrm>
            <a:off x="107879" y="2626242"/>
            <a:ext cx="7310063" cy="251720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endParaRPr lang="en-US" sz="24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102" y="2626242"/>
            <a:ext cx="67501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Sacrifice </a:t>
            </a: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for someone</a:t>
            </a: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Touch people’s heart </a:t>
            </a:r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materially</a:t>
            </a: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marL="342900" indent="-34290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Share what you have with someone </a:t>
            </a:r>
          </a:p>
          <a:p>
            <a:r>
              <a:rPr lang="en-GB" sz="2400" b="1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    </a:t>
            </a:r>
            <a:r>
              <a:rPr lang="en-GB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(James 3:14-17)</a:t>
            </a:r>
            <a:endParaRPr lang="en-GB" sz="2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879" y="1789191"/>
            <a:ext cx="7483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#5. Ministry of Physical needs. </a:t>
            </a:r>
            <a:r>
              <a:rPr lang="en-GB" sz="2400" b="1" i="1" dirty="0" smtClean="0">
                <a:solidFill>
                  <a:srgbClr val="00B0F0"/>
                </a:solidFill>
              </a:rPr>
              <a:t>(Luke 10:34b)</a:t>
            </a:r>
            <a:endParaRPr lang="en-GB" sz="2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9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" name="ODO KESE BI AAA OYE WO CALVARY WO CALVARY MA ME....…"/>
          <p:cNvSpPr txBox="1">
            <a:spLocks/>
          </p:cNvSpPr>
          <p:nvPr/>
        </p:nvSpPr>
        <p:spPr>
          <a:xfrm>
            <a:off x="107879" y="2476369"/>
            <a:ext cx="7310063" cy="24996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defRPr b="1">
                <a:solidFill>
                  <a:srgbClr val="C00000"/>
                </a:solidFill>
              </a:defRPr>
            </a:pPr>
            <a:endParaRPr lang="en-US" sz="2400" b="1" dirty="0">
              <a:solidFill>
                <a:schemeClr val="accent5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523" y="1405829"/>
            <a:ext cx="7248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#6. Ministry of Fellowship and care.</a:t>
            </a:r>
            <a:endParaRPr lang="en-GB" sz="2800" b="1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238" y="2096463"/>
            <a:ext cx="7329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1411B">
                    <a:lumMod val="50000"/>
                    <a:lumOff val="50000"/>
                  </a:srgbClr>
                </a:solidFill>
              </a:rPr>
              <a:t>He spent the night. </a:t>
            </a:r>
            <a:r>
              <a:rPr lang="en-GB" sz="2400" b="1" i="1" dirty="0" smtClean="0">
                <a:solidFill>
                  <a:srgbClr val="00B0F0"/>
                </a:solidFill>
              </a:rPr>
              <a:t>(Luke 10:35)</a:t>
            </a:r>
          </a:p>
          <a:p>
            <a:pPr marL="285750" lvl="0" indent="-2857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1411B">
                  <a:lumMod val="50000"/>
                  <a:lumOff val="50000"/>
                </a:srgbClr>
              </a:solidFill>
            </a:endParaRPr>
          </a:p>
          <a:p>
            <a:pPr marL="285750" lvl="0" indent="-2857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1411B">
                    <a:lumMod val="50000"/>
                    <a:lumOff val="50000"/>
                  </a:srgbClr>
                </a:solidFill>
              </a:rPr>
              <a:t>He did not just drop him there</a:t>
            </a:r>
            <a:r>
              <a:rPr lang="en-GB" sz="2400" b="1" dirty="0" smtClean="0">
                <a:solidFill>
                  <a:srgbClr val="01411B">
                    <a:lumMod val="50000"/>
                    <a:lumOff val="50000"/>
                  </a:srgbClr>
                </a:solidFill>
              </a:rPr>
              <a:t>.</a:t>
            </a:r>
          </a:p>
          <a:p>
            <a:pPr lvl="0">
              <a:buClr>
                <a:schemeClr val="accent5">
                  <a:lumMod val="50000"/>
                  <a:lumOff val="50000"/>
                </a:schemeClr>
              </a:buClr>
            </a:pPr>
            <a:endParaRPr lang="en-GB" sz="2400" b="1" dirty="0">
              <a:solidFill>
                <a:srgbClr val="01411B">
                  <a:lumMod val="50000"/>
                  <a:lumOff val="50000"/>
                </a:srgbClr>
              </a:solidFill>
            </a:endParaRPr>
          </a:p>
          <a:p>
            <a:pPr marL="285750" lvl="0" indent="-2857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1411B">
                    <a:lumMod val="50000"/>
                    <a:lumOff val="50000"/>
                  </a:srgbClr>
                </a:solidFill>
              </a:rPr>
              <a:t>Seeing to the wellbeing</a:t>
            </a:r>
            <a:r>
              <a:rPr lang="en-GB" sz="2400" b="1" dirty="0" smtClean="0">
                <a:solidFill>
                  <a:srgbClr val="01411B">
                    <a:lumMod val="50000"/>
                    <a:lumOff val="50000"/>
                  </a:srgbClr>
                </a:solidFill>
              </a:rPr>
              <a:t>.</a:t>
            </a:r>
          </a:p>
          <a:p>
            <a:pPr marL="285750" lvl="0" indent="-2857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1411B">
                  <a:lumMod val="50000"/>
                  <a:lumOff val="50000"/>
                </a:srgbClr>
              </a:solidFill>
            </a:endParaRPr>
          </a:p>
          <a:p>
            <a:pPr marL="285750" lvl="0" indent="-285750">
              <a:buClr>
                <a:schemeClr val="accent5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1411B">
                    <a:lumMod val="50000"/>
                    <a:lumOff val="50000"/>
                  </a:srgbClr>
                </a:solidFill>
              </a:rPr>
              <a:t>Let’s </a:t>
            </a:r>
            <a:r>
              <a:rPr lang="en-GB" sz="2400" b="1" dirty="0">
                <a:solidFill>
                  <a:srgbClr val="01411B">
                    <a:lumMod val="50000"/>
                    <a:lumOff val="50000"/>
                  </a:srgbClr>
                </a:solidFill>
              </a:rPr>
              <a:t>not be in hurry to walk over people. </a:t>
            </a:r>
            <a:r>
              <a:rPr lang="en-GB" sz="2400" b="1" dirty="0" smtClean="0">
                <a:solidFill>
                  <a:srgbClr val="01411B">
                    <a:lumMod val="50000"/>
                    <a:lumOff val="50000"/>
                  </a:srgbClr>
                </a:solidFill>
              </a:rPr>
              <a:t>Lets </a:t>
            </a:r>
            <a:r>
              <a:rPr lang="en-GB" sz="2400" b="1" dirty="0">
                <a:solidFill>
                  <a:srgbClr val="01411B">
                    <a:lumMod val="50000"/>
                    <a:lumOff val="50000"/>
                  </a:srgbClr>
                </a:solidFill>
              </a:rPr>
              <a:t>demonstrate care and time for </a:t>
            </a:r>
            <a:r>
              <a:rPr lang="en-GB" sz="2400" b="1" dirty="0" smtClean="0">
                <a:solidFill>
                  <a:srgbClr val="01411B">
                    <a:lumMod val="50000"/>
                    <a:lumOff val="50000"/>
                  </a:srgbClr>
                </a:solidFill>
              </a:rPr>
              <a:t>people.</a:t>
            </a:r>
            <a:endParaRPr lang="en-GB" sz="2400" b="1" dirty="0">
              <a:solidFill>
                <a:srgbClr val="01411B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moreland template">
  <a:themeElements>
    <a:clrScheme name="Custom 347">
      <a:dk1>
        <a:srgbClr val="18171D"/>
      </a:dk1>
      <a:lt1>
        <a:srgbClr val="FFFFFF"/>
      </a:lt1>
      <a:dk2>
        <a:srgbClr val="7A7788"/>
      </a:dk2>
      <a:lt2>
        <a:srgbClr val="F1F0F7"/>
      </a:lt2>
      <a:accent1>
        <a:srgbClr val="9FEC23"/>
      </a:accent1>
      <a:accent2>
        <a:srgbClr val="81C729"/>
      </a:accent2>
      <a:accent3>
        <a:srgbClr val="32A529"/>
      </a:accent3>
      <a:accent4>
        <a:srgbClr val="188B36"/>
      </a:accent4>
      <a:accent5>
        <a:srgbClr val="01411B"/>
      </a:accent5>
      <a:accent6>
        <a:srgbClr val="EB5A2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676</Words>
  <Application>Microsoft Office PowerPoint</Application>
  <PresentationFormat>On-screen Show (16:9)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 Black</vt:lpstr>
      <vt:lpstr>Arial</vt:lpstr>
      <vt:lpstr>News Cycle</vt:lpstr>
      <vt:lpstr>Calibri</vt:lpstr>
      <vt:lpstr>Westmoreland template</vt:lpstr>
      <vt:lpstr>MINISTERING TO THE NEEDS OF OTHERS</vt:lpstr>
      <vt:lpstr>OVERVIEW</vt:lpstr>
      <vt:lpstr>PowerPoint Presentation</vt:lpstr>
      <vt:lpstr>#1. Ministry of Social Care.  (Luke 10:33)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SAMARITAN MINISTRY: MINISTERING TO THE NEEDS OF OTHERS</dc:title>
  <dc:creator>hp</dc:creator>
  <cp:lastModifiedBy>Windows 用户</cp:lastModifiedBy>
  <cp:revision>17</cp:revision>
  <dcterms:modified xsi:type="dcterms:W3CDTF">2021-09-05T03:08:29Z</dcterms:modified>
</cp:coreProperties>
</file>