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16"/>
  </p:notesMasterIdLst>
  <p:sldIdLst>
    <p:sldId id="256" r:id="rId2"/>
    <p:sldId id="257" r:id="rId3"/>
    <p:sldId id="268" r:id="rId4"/>
    <p:sldId id="258" r:id="rId5"/>
    <p:sldId id="259" r:id="rId6"/>
    <p:sldId id="260" r:id="rId7"/>
    <p:sldId id="261" r:id="rId8"/>
    <p:sldId id="262" r:id="rId9"/>
    <p:sldId id="263" r:id="rId10"/>
    <p:sldId id="264" r:id="rId11"/>
    <p:sldId id="265" r:id="rId12"/>
    <p:sldId id="266" r:id="rId13"/>
    <p:sldId id="267" r:id="rId14"/>
    <p:sldId id="269" r:id="rId15"/>
  </p:sldIdLst>
  <p:sldSz cx="24384000" cy="13716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Canela Bold"/>
          <a:ea typeface="Canela Bold"/>
          <a:cs typeface="Canela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5EE"/>
          </a:solidFill>
        </a:fill>
      </a:tcStyle>
    </a:wholeTbl>
    <a:band2H>
      <a:tcTxStyle/>
      <a:tcStyle>
        <a:tcBdr/>
        <a:fill>
          <a:solidFill>
            <a:srgbClr val="E8EBF7"/>
          </a:solidFill>
        </a:fill>
      </a:tcStyle>
    </a:band2H>
    <a:firstCol>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
          <a:latin typeface="Canela Bold"/>
          <a:ea typeface="Canela Bold"/>
          <a:cs typeface="Canela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E5CD"/>
          </a:solidFill>
        </a:fill>
      </a:tcStyle>
    </a:wholeTbl>
    <a:band2H>
      <a:tcTxStyle/>
      <a:tcStyle>
        <a:tcBdr/>
        <a:fill>
          <a:solidFill>
            <a:srgbClr val="E8F2E7"/>
          </a:solidFill>
        </a:fill>
      </a:tcStyle>
    </a:band2H>
    <a:firstCol>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ff">
        <a:font>
          <a:latin typeface="Canela Bold"/>
          <a:ea typeface="Canela Bold"/>
          <a:cs typeface="Canela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D3E5"/>
          </a:solidFill>
        </a:fill>
      </a:tcStyle>
    </a:wholeTbl>
    <a:band2H>
      <a:tcTxStyle/>
      <a:tcStyle>
        <a:tcBdr/>
        <a:fill>
          <a:solidFill>
            <a:srgbClr val="ECEAF3"/>
          </a:solidFill>
        </a:fill>
      </a:tcStyle>
    </a:band2H>
    <a:firstCol>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n" i="off">
        <a:font>
          <a:latin typeface="Canela Bold"/>
          <a:ea typeface="Canela Bold"/>
          <a:cs typeface="Canela Bol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nela Bold"/>
          <a:ea typeface="Canela Bold"/>
          <a:cs typeface="Canela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nela Bold"/>
          <a:ea typeface="Canela Bold"/>
          <a:cs typeface="Canela Bol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nela Bold"/>
          <a:ea typeface="Canela Bold"/>
          <a:cs typeface="Canela Bol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
          <a:latin typeface="Canela Bold"/>
          <a:ea typeface="Canela Bold"/>
          <a:cs typeface="Canela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n" i="off">
        <a:font>
          <a:latin typeface="Canela Bold"/>
          <a:ea typeface="Canela Bold"/>
          <a:cs typeface="Canela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nela Bold"/>
          <a:ea typeface="Canela Bold"/>
          <a:cs typeface="Canela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nela Bold"/>
          <a:ea typeface="Canela Bold"/>
          <a:cs typeface="Canela Bol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nela Bold"/>
          <a:ea typeface="Canela Bold"/>
          <a:cs typeface="Canela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p:scale>
          <a:sx n="42" d="100"/>
          <a:sy n="42" d="100"/>
        </p:scale>
        <p:origin x="629"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xfrm>
            <a:off x="1143000" y="685800"/>
            <a:ext cx="4572000" cy="3429000"/>
          </a:xfrm>
          <a:prstGeom prst="rect">
            <a:avLst/>
          </a:prstGeom>
        </p:spPr>
        <p:txBody>
          <a:bodyPr/>
          <a:lstStyle/>
          <a:p>
            <a:endParaRPr/>
          </a:p>
        </p:txBody>
      </p:sp>
      <p:sp>
        <p:nvSpPr>
          <p:cNvPr id="167" name="Shape 16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4013200"/>
            <a:ext cx="20726400" cy="3616324"/>
          </a:xfrm>
        </p:spPr>
        <p:txBody>
          <a:bodyPr anchor="b"/>
          <a:lstStyle>
            <a:lvl1pPr algn="ctr">
              <a:defRPr sz="1200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3048000" y="7899400"/>
            <a:ext cx="18288000" cy="1193800"/>
          </a:xfrm>
        </p:spPr>
        <p:txBody>
          <a:bodyPr/>
          <a:lstStyle>
            <a:lvl1pPr marL="0" indent="0" algn="ctr">
              <a:buNone/>
              <a:defRPr sz="4800">
                <a:solidFill>
                  <a:schemeClr val="tx1">
                    <a:lumMod val="65000"/>
                    <a:lumOff val="35000"/>
                  </a:schemeClr>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70871A-492A-4CAC-ADF5-F0866DB31B51}"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847283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70871A-492A-4CAC-ADF5-F0866DB31B51}"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352224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1" y="730250"/>
            <a:ext cx="525780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401"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70871A-492A-4CAC-ADF5-F0866DB31B51}"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033901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70871A-492A-4CAC-ADF5-F0866DB31B51}"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057576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4749800"/>
            <a:ext cx="21031200" cy="3790952"/>
          </a:xfrm>
        </p:spPr>
        <p:txBody>
          <a:bodyPr anchor="b"/>
          <a:lstStyle>
            <a:lvl1pPr algn="l">
              <a:defRPr sz="1200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76400" y="8594730"/>
            <a:ext cx="21031200" cy="981072"/>
          </a:xfrm>
        </p:spPr>
        <p:txBody>
          <a:bodyPr/>
          <a:lstStyle>
            <a:lvl1pPr marL="0" indent="0">
              <a:buNone/>
              <a:defRPr sz="4800">
                <a:solidFill>
                  <a:schemeClr val="tx1">
                    <a:lumMod val="85000"/>
                    <a:lumOff val="1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70871A-492A-4CAC-ADF5-F0866DB31B51}"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154281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70871A-492A-4CAC-ADF5-F0866DB31B51}" type="datetimeFigureOut">
              <a:rPr lang="en-US" smtClean="0"/>
              <a:t>11/28/2021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575888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3"/>
            <a:ext cx="210312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579" y="3362326"/>
            <a:ext cx="10315573"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579" y="5010150"/>
            <a:ext cx="10315573"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4401"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4401"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70871A-492A-4CAC-ADF5-F0866DB31B51}" type="datetimeFigureOut">
              <a:rPr lang="en-US" smtClean="0"/>
              <a:t>11/28/2021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683814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70871A-492A-4CAC-ADF5-F0866DB31B51}" type="datetimeFigureOut">
              <a:rPr lang="en-US" smtClean="0"/>
              <a:t>11/28/2021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072214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70871A-492A-4CAC-ADF5-F0866DB31B51}" type="datetimeFigureOut">
              <a:rPr lang="en-US" smtClean="0"/>
              <a:t>11/28/2021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846454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914400"/>
            <a:ext cx="7864475"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6376" y="1974853"/>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576" y="4114800"/>
            <a:ext cx="7864475"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F570871A-492A-4CAC-ADF5-F0866DB31B51}" type="datetimeFigureOut">
              <a:rPr lang="en-US" smtClean="0"/>
              <a:t>11/28/2021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741834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914400"/>
            <a:ext cx="7864475"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6376" y="1974853"/>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576" y="4114800"/>
            <a:ext cx="7864475"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F570871A-492A-4CAC-ADF5-F0866DB31B51}" type="datetimeFigureOut">
              <a:rPr lang="en-US" smtClean="0"/>
              <a:t>11/28/2021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709837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127001"/>
            <a:ext cx="210312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400" y="31686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400" y="12712703"/>
            <a:ext cx="5486400" cy="730250"/>
          </a:xfrm>
          <a:prstGeom prst="rect">
            <a:avLst/>
          </a:prstGeom>
        </p:spPr>
        <p:txBody>
          <a:bodyPr vert="horz" lIns="91440" tIns="45720" rIns="91440" bIns="45720" rtlCol="0" anchor="ctr"/>
          <a:lstStyle>
            <a:lvl1pPr algn="l">
              <a:defRPr sz="2400">
                <a:solidFill>
                  <a:schemeClr val="bg1"/>
                </a:solidFill>
              </a:defRPr>
            </a:lvl1pPr>
          </a:lstStyle>
          <a:p>
            <a:fld id="{F570871A-492A-4CAC-ADF5-F0866DB31B51}" type="datetimeFigureOut">
              <a:rPr lang="en-US" smtClean="0"/>
              <a:pPr/>
              <a:t>11/28/2021</a:t>
            </a:fld>
            <a:endParaRPr lang="en-US"/>
          </a:p>
        </p:txBody>
      </p:sp>
      <p:sp>
        <p:nvSpPr>
          <p:cNvPr id="5" name="Footer Placeholder 4"/>
          <p:cNvSpPr>
            <a:spLocks noGrp="1"/>
          </p:cNvSpPr>
          <p:nvPr>
            <p:ph type="ftr" sz="quarter" idx="3"/>
          </p:nvPr>
        </p:nvSpPr>
        <p:spPr>
          <a:xfrm>
            <a:off x="8077200" y="12712703"/>
            <a:ext cx="8229600" cy="730250"/>
          </a:xfrm>
          <a:prstGeom prst="rect">
            <a:avLst/>
          </a:prstGeom>
        </p:spPr>
        <p:txBody>
          <a:bodyPr vert="horz" lIns="91440" tIns="45720" rIns="91440" bIns="45720" rtlCol="0" anchor="ctr"/>
          <a:lstStyle>
            <a:lvl1pPr algn="ctr">
              <a:defRPr sz="2400">
                <a:solidFill>
                  <a:schemeClr val="bg1"/>
                </a:solidFill>
              </a:defRPr>
            </a:lvl1pPr>
          </a:lstStyle>
          <a:p>
            <a:endParaRPr lang="en-US"/>
          </a:p>
        </p:txBody>
      </p:sp>
      <p:sp>
        <p:nvSpPr>
          <p:cNvPr id="6" name="Slide Number Placeholder 5"/>
          <p:cNvSpPr>
            <a:spLocks noGrp="1"/>
          </p:cNvSpPr>
          <p:nvPr>
            <p:ph type="sldNum" sz="quarter" idx="4"/>
          </p:nvPr>
        </p:nvSpPr>
        <p:spPr>
          <a:xfrm>
            <a:off x="17221200" y="12712703"/>
            <a:ext cx="5486400" cy="730250"/>
          </a:xfrm>
          <a:prstGeom prst="rect">
            <a:avLst/>
          </a:prstGeom>
        </p:spPr>
        <p:txBody>
          <a:bodyPr vert="horz" lIns="91440" tIns="45720" rIns="91440" bIns="45720" rtlCol="0" anchor="ctr"/>
          <a:lstStyle>
            <a:lvl1pPr algn="r">
              <a:defRPr sz="2400">
                <a:solidFill>
                  <a:schemeClr val="bg1"/>
                </a:solidFill>
              </a:defRPr>
            </a:lvl1pPr>
          </a:lstStyle>
          <a:p>
            <a:fld id="{86CB4B4D-7CA3-9044-876B-883B54F8677D}" type="slidenum">
              <a:rPr lang="en-US" smtClean="0"/>
              <a:t>‹#›</a:t>
            </a:fld>
            <a:endParaRPr lang="en-US"/>
          </a:p>
        </p:txBody>
      </p:sp>
      <p:pic>
        <p:nvPicPr>
          <p:cNvPr id="7" name="Picture 6"/>
          <p:cNvPicPr>
            <a:picLocks noChangeAspect="1"/>
          </p:cNvPicPr>
          <p:nvPr/>
        </p:nvPicPr>
        <p:blipFill>
          <a:blip r:embed="rId14"/>
          <a:stretch>
            <a:fillRect/>
          </a:stretch>
        </p:blipFill>
        <p:spPr>
          <a:xfrm rot="16200000">
            <a:off x="-2165735" y="10546968"/>
            <a:ext cx="3391400" cy="940072"/>
          </a:xfrm>
          <a:prstGeom prst="rect">
            <a:avLst/>
          </a:prstGeom>
        </p:spPr>
      </p:pic>
    </p:spTree>
    <p:extLst>
      <p:ext uri="{BB962C8B-B14F-4D97-AF65-F5344CB8AC3E}">
        <p14:creationId xmlns:p14="http://schemas.microsoft.com/office/powerpoint/2010/main" val="32448722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1828800" rtl="0" eaLnBrk="1" latinLnBrk="0" hangingPunct="1">
        <a:lnSpc>
          <a:spcPct val="90000"/>
        </a:lnSpc>
        <a:spcBef>
          <a:spcPct val="0"/>
        </a:spcBef>
        <a:buNone/>
        <a:defRPr sz="88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lumMod val="75000"/>
              <a:lumOff val="25000"/>
            </a:schemeClr>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lumMod val="75000"/>
              <a:lumOff val="25000"/>
            </a:schemeClr>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lumMod val="75000"/>
              <a:lumOff val="25000"/>
            </a:schemeClr>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lumMod val="75000"/>
              <a:lumOff val="25000"/>
            </a:schemeClr>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lumMod val="75000"/>
              <a:lumOff val="25000"/>
            </a:schemeClr>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itle 1"/>
          <p:cNvSpPr txBox="1">
            <a:spLocks noGrp="1"/>
          </p:cNvSpPr>
          <p:nvPr>
            <p:ph type="ctrTitle"/>
          </p:nvPr>
        </p:nvSpPr>
        <p:spPr>
          <a:xfrm>
            <a:off x="3048000" y="4110383"/>
            <a:ext cx="18288000" cy="5997164"/>
          </a:xfrm>
          <a:prstGeom prst="rect">
            <a:avLst/>
          </a:prstGeom>
        </p:spPr>
        <p:txBody>
          <a:bodyPr>
            <a:noAutofit/>
          </a:bodyPr>
          <a:lstStyle/>
          <a:p>
            <a:pPr>
              <a:lnSpc>
                <a:spcPct val="100000"/>
              </a:lnSpc>
            </a:pPr>
            <a:r>
              <a:rPr sz="13000" dirty="0">
                <a:latin typeface="Arial Black" panose="020B0A04020102020204" pitchFamily="34" charset="0"/>
              </a:rPr>
              <a:t>THE BEAUTY OF SACRIFICIAL  GIVING</a:t>
            </a:r>
          </a:p>
        </p:txBody>
      </p:sp>
      <p:sp>
        <p:nvSpPr>
          <p:cNvPr id="170" name="Subtitle 2"/>
          <p:cNvSpPr txBox="1">
            <a:spLocks noGrp="1"/>
          </p:cNvSpPr>
          <p:nvPr>
            <p:ph type="subTitle" idx="1"/>
          </p:nvPr>
        </p:nvSpPr>
        <p:spPr>
          <a:xfrm>
            <a:off x="10409582" y="10107547"/>
            <a:ext cx="4002157" cy="3427002"/>
          </a:xfrm>
          <a:prstGeom prst="rect">
            <a:avLst/>
          </a:prstGeom>
        </p:spPr>
        <p:txBody>
          <a:bodyPr>
            <a:noAutofit/>
          </a:bodyPr>
          <a:lstStyle/>
          <a:p>
            <a:pPr defTabSz="1353311">
              <a:lnSpc>
                <a:spcPct val="150000"/>
              </a:lnSpc>
              <a:spcBef>
                <a:spcPts val="1400"/>
              </a:spcBef>
              <a:defRPr sz="6512" b="1"/>
            </a:pPr>
            <a:r>
              <a:rPr sz="4400" i="1" dirty="0">
                <a:solidFill>
                  <a:schemeClr val="bg1"/>
                </a:solidFill>
                <a:effectLst>
                  <a:outerShdw blurRad="38100" dist="38100" dir="2700000" algn="tl">
                    <a:srgbClr val="000000">
                      <a:alpha val="43137"/>
                    </a:srgbClr>
                  </a:outerShdw>
                </a:effectLst>
              </a:rPr>
              <a:t>Gen 22:1-20;</a:t>
            </a:r>
            <a:endParaRPr lang="en-US" sz="4400" i="1" dirty="0">
              <a:solidFill>
                <a:schemeClr val="bg1"/>
              </a:solidFill>
              <a:effectLst>
                <a:outerShdw blurRad="38100" dist="38100" dir="2700000" algn="tl">
                  <a:srgbClr val="000000">
                    <a:alpha val="43137"/>
                  </a:srgbClr>
                </a:outerShdw>
              </a:effectLst>
            </a:endParaRPr>
          </a:p>
          <a:p>
            <a:pPr defTabSz="1353311">
              <a:lnSpc>
                <a:spcPct val="150000"/>
              </a:lnSpc>
              <a:spcBef>
                <a:spcPts val="1400"/>
              </a:spcBef>
              <a:defRPr sz="6512" b="1"/>
            </a:pPr>
            <a:r>
              <a:rPr sz="4400" i="1" dirty="0">
                <a:solidFill>
                  <a:schemeClr val="bg1"/>
                </a:solidFill>
                <a:effectLst>
                  <a:outerShdw blurRad="38100" dist="38100" dir="2700000" algn="tl">
                    <a:srgbClr val="000000">
                      <a:alpha val="43137"/>
                    </a:srgbClr>
                  </a:outerShdw>
                </a:effectLst>
              </a:rPr>
              <a:t> PHIL 4:10-20; </a:t>
            </a:r>
            <a:endParaRPr lang="en-US" sz="4400" i="1" dirty="0">
              <a:solidFill>
                <a:schemeClr val="bg1"/>
              </a:solidFill>
              <a:effectLst>
                <a:outerShdw blurRad="38100" dist="38100" dir="2700000" algn="tl">
                  <a:srgbClr val="000000">
                    <a:alpha val="43137"/>
                  </a:srgbClr>
                </a:outerShdw>
              </a:effectLst>
            </a:endParaRPr>
          </a:p>
          <a:p>
            <a:pPr defTabSz="1353311">
              <a:lnSpc>
                <a:spcPct val="150000"/>
              </a:lnSpc>
              <a:spcBef>
                <a:spcPts val="1400"/>
              </a:spcBef>
              <a:defRPr sz="6512" b="1"/>
            </a:pPr>
            <a:r>
              <a:rPr sz="4400" i="1" dirty="0">
                <a:solidFill>
                  <a:schemeClr val="bg1"/>
                </a:solidFill>
                <a:effectLst>
                  <a:outerShdw blurRad="38100" dist="38100" dir="2700000" algn="tl">
                    <a:srgbClr val="000000">
                      <a:alpha val="43137"/>
                    </a:srgbClr>
                  </a:outerShdw>
                </a:effectLst>
              </a:rPr>
              <a:t>NEH 3:</a:t>
            </a:r>
            <a:r>
              <a:rPr lang="en-US" sz="4400" i="1" dirty="0">
                <a:solidFill>
                  <a:schemeClr val="bg1"/>
                </a:solidFill>
                <a:effectLst>
                  <a:outerShdw blurRad="38100" dist="38100" dir="2700000" algn="tl">
                    <a:srgbClr val="000000">
                      <a:alpha val="43137"/>
                    </a:srgbClr>
                  </a:outerShdw>
                </a:effectLst>
              </a:rPr>
              <a:t>1</a:t>
            </a:r>
          </a:p>
        </p:txBody>
      </p:sp>
      <p:sp>
        <p:nvSpPr>
          <p:cNvPr id="5" name="TextBox 4">
            <a:extLst>
              <a:ext uri="{FF2B5EF4-FFF2-40B4-BE49-F238E27FC236}">
                <a16:creationId xmlns:a16="http://schemas.microsoft.com/office/drawing/2014/main" id="{71B1FA3E-F7AA-4EA1-BB7C-DA918F4A55FD}"/>
              </a:ext>
            </a:extLst>
          </p:cNvPr>
          <p:cNvSpPr txBox="1"/>
          <p:nvPr/>
        </p:nvSpPr>
        <p:spPr>
          <a:xfrm>
            <a:off x="18120691" y="13011329"/>
            <a:ext cx="6033051" cy="523220"/>
          </a:xfrm>
          <a:prstGeom prst="rect">
            <a:avLst/>
          </a:prstGeom>
          <a:noFill/>
        </p:spPr>
        <p:txBody>
          <a:bodyPr wrap="square">
            <a:spAutoFit/>
          </a:bodyPr>
          <a:lstStyle/>
          <a:p>
            <a:r>
              <a:rPr kumimoji="0" lang="en-US" sz="2800" b="0" i="0" u="none" strike="noStrike" kern="1200" cap="none" spc="0" normalizeH="0" baseline="0" noProof="0" dirty="0">
                <a:ln>
                  <a:noFill/>
                </a:ln>
                <a:solidFill>
                  <a:prstClr val="white"/>
                </a:solidFill>
                <a:effectLst/>
                <a:uLnTx/>
                <a:uFillTx/>
                <a:latin typeface="Trebuchet MS" panose="020B0603020202020204"/>
                <a:ea typeface="+mn-ea"/>
                <a:cs typeface="+mn-cs"/>
              </a:rPr>
              <a:t>APS JOSEPH  I. T. BUERTEY, PhD-Ing. </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Content Placeholder 2"/>
          <p:cNvSpPr txBox="1">
            <a:spLocks noGrp="1"/>
          </p:cNvSpPr>
          <p:nvPr>
            <p:ph idx="1"/>
          </p:nvPr>
        </p:nvSpPr>
        <p:spPr>
          <a:xfrm>
            <a:off x="1719071" y="3004458"/>
            <a:ext cx="22248679" cy="9106678"/>
          </a:xfrm>
          <a:prstGeom prst="rect">
            <a:avLst/>
          </a:prstGeom>
        </p:spPr>
        <p:txBody>
          <a:bodyPr/>
          <a:lstStyle/>
          <a:p>
            <a:pPr>
              <a:defRPr sz="7200" b="1"/>
            </a:pPr>
            <a:r>
              <a:rPr dirty="0" err="1"/>
              <a:t>Favour</a:t>
            </a:r>
            <a:r>
              <a:rPr dirty="0"/>
              <a:t> is gaining something that does not belong to you</a:t>
            </a:r>
          </a:p>
          <a:p>
            <a:pPr>
              <a:defRPr sz="7200" b="1"/>
            </a:pPr>
            <a:endParaRPr dirty="0"/>
          </a:p>
          <a:p>
            <a:pPr>
              <a:defRPr sz="7200" b="1"/>
            </a:pPr>
            <a:r>
              <a:rPr dirty="0"/>
              <a:t>Abraham in </a:t>
            </a:r>
            <a:r>
              <a:rPr u="sng" dirty="0"/>
              <a:t>Gen 23:3-11</a:t>
            </a:r>
          </a:p>
          <a:p>
            <a:pPr>
              <a:defRPr sz="7200" b="1"/>
            </a:pPr>
            <a:endParaRPr dirty="0"/>
          </a:p>
          <a:p>
            <a:pPr>
              <a:defRPr sz="7200" b="1"/>
            </a:pPr>
            <a:r>
              <a:rPr dirty="0"/>
              <a:t>The Shunamite woman in </a:t>
            </a:r>
            <a:r>
              <a:rPr u="sng" dirty="0"/>
              <a:t>2 Kings 8:4-8</a:t>
            </a:r>
            <a:r>
              <a:rPr dirty="0"/>
              <a:t>. </a:t>
            </a:r>
          </a:p>
        </p:txBody>
      </p:sp>
      <p:sp>
        <p:nvSpPr>
          <p:cNvPr id="3" name="Title 2">
            <a:extLst>
              <a:ext uri="{FF2B5EF4-FFF2-40B4-BE49-F238E27FC236}">
                <a16:creationId xmlns:a16="http://schemas.microsoft.com/office/drawing/2014/main" id="{A38F39F8-5084-4C1D-B649-3DF3314D22E4}"/>
              </a:ext>
            </a:extLst>
          </p:cNvPr>
          <p:cNvSpPr>
            <a:spLocks noGrp="1"/>
          </p:cNvSpPr>
          <p:nvPr>
            <p:ph type="title"/>
          </p:nvPr>
        </p:nvSpPr>
        <p:spPr>
          <a:xfrm>
            <a:off x="304800" y="333570"/>
            <a:ext cx="23774400" cy="1979385"/>
          </a:xfrm>
        </p:spPr>
        <p:txBody>
          <a:bodyPr>
            <a:noAutofit/>
          </a:bodyPr>
          <a:lstStyle/>
          <a:p>
            <a:pPr marL="457200" marR="0" lvl="0" indent="-457200" defTabSz="1828800" rtl="0" eaLnBrk="1" fontAlgn="auto" latinLnBrk="0" hangingPunct="1">
              <a:lnSpc>
                <a:spcPct val="90000"/>
              </a:lnSpc>
              <a:spcBef>
                <a:spcPts val="2000"/>
              </a:spcBef>
              <a:spcAft>
                <a:spcPts val="0"/>
              </a:spcAft>
              <a:tabLst/>
              <a:defRPr sz="7200" b="1"/>
            </a:pPr>
            <a:r>
              <a:rPr kumimoji="0" lang="en-US" sz="8000" b="1" i="0" u="none" strike="noStrike" kern="1200" cap="none" spc="0" normalizeH="0" baseline="0" noProof="0" dirty="0">
                <a:ln>
                  <a:noFill/>
                </a:ln>
                <a:uLnTx/>
                <a:uFillTx/>
                <a:latin typeface="Trebuchet MS" panose="020B0603020202020204"/>
                <a:ea typeface="+mn-ea"/>
                <a:cs typeface="+mn-cs"/>
              </a:rPr>
              <a:t>#6. SACRIFICIAL GIVING HAS POWER TO PRODUCE DIVINE FAVOUR. </a:t>
            </a:r>
            <a:endParaRPr lang="en-US" sz="8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itle 1"/>
          <p:cNvSpPr txBox="1">
            <a:spLocks noGrp="1"/>
          </p:cNvSpPr>
          <p:nvPr>
            <p:ph type="title"/>
          </p:nvPr>
        </p:nvSpPr>
        <p:spPr>
          <a:xfrm>
            <a:off x="1676400" y="257178"/>
            <a:ext cx="21031200" cy="228597"/>
          </a:xfrm>
          <a:prstGeom prst="rect">
            <a:avLst/>
          </a:prstGeom>
        </p:spPr>
        <p:txBody>
          <a:bodyPr/>
          <a:lstStyle>
            <a:lvl1pPr defTabSz="607161">
              <a:defRPr sz="332"/>
            </a:lvl1pPr>
          </a:lstStyle>
          <a:p>
            <a:r>
              <a:t>.</a:t>
            </a:r>
          </a:p>
        </p:txBody>
      </p:sp>
      <p:sp>
        <p:nvSpPr>
          <p:cNvPr id="197" name="Content Placeholder 2"/>
          <p:cNvSpPr txBox="1">
            <a:spLocks noGrp="1"/>
          </p:cNvSpPr>
          <p:nvPr>
            <p:ph idx="1"/>
          </p:nvPr>
        </p:nvSpPr>
        <p:spPr>
          <a:xfrm>
            <a:off x="659557" y="3065103"/>
            <a:ext cx="23338777" cy="9794813"/>
          </a:xfrm>
          <a:prstGeom prst="rect">
            <a:avLst/>
          </a:prstGeom>
        </p:spPr>
        <p:txBody>
          <a:bodyPr/>
          <a:lstStyle/>
          <a:p>
            <a:pPr>
              <a:defRPr sz="7200" b="1"/>
            </a:pPr>
            <a:r>
              <a:rPr u="sng" dirty="0"/>
              <a:t>Gen 24:1</a:t>
            </a:r>
            <a:r>
              <a:rPr lang="en-US" dirty="0"/>
              <a:t>.</a:t>
            </a:r>
            <a:r>
              <a:rPr dirty="0"/>
              <a:t> </a:t>
            </a:r>
            <a:r>
              <a:rPr lang="en-US" dirty="0"/>
              <a:t>H</a:t>
            </a:r>
            <a:r>
              <a:rPr dirty="0"/>
              <a:t>e was well advanced in age, the Lord blessed him in all things </a:t>
            </a:r>
          </a:p>
          <a:p>
            <a:pPr>
              <a:defRPr sz="7200" b="1"/>
            </a:pPr>
            <a:endParaRPr dirty="0"/>
          </a:p>
          <a:p>
            <a:pPr>
              <a:defRPr sz="7200" b="1"/>
            </a:pPr>
            <a:r>
              <a:rPr u="sng" dirty="0"/>
              <a:t>Gen 25:1</a:t>
            </a:r>
            <a:r>
              <a:rPr dirty="0"/>
              <a:t>. Abraham took another wife Keturah who bore him 6 more children</a:t>
            </a:r>
          </a:p>
          <a:p>
            <a:pPr>
              <a:defRPr sz="7200" b="1"/>
            </a:pPr>
            <a:endParaRPr dirty="0"/>
          </a:p>
          <a:p>
            <a:pPr>
              <a:defRPr sz="7200" b="1"/>
            </a:pPr>
            <a:r>
              <a:rPr u="sng" dirty="0"/>
              <a:t>Gen 25:7</a:t>
            </a:r>
            <a:r>
              <a:rPr dirty="0"/>
              <a:t>. Abraham was well advance in age, he died </a:t>
            </a:r>
            <a:r>
              <a:rPr lang="en-US" dirty="0"/>
              <a:t>at</a:t>
            </a:r>
            <a:r>
              <a:rPr dirty="0"/>
              <a:t> a good old age</a:t>
            </a:r>
          </a:p>
        </p:txBody>
      </p:sp>
      <p:sp>
        <p:nvSpPr>
          <p:cNvPr id="5" name="TextBox 4">
            <a:extLst>
              <a:ext uri="{FF2B5EF4-FFF2-40B4-BE49-F238E27FC236}">
                <a16:creationId xmlns:a16="http://schemas.microsoft.com/office/drawing/2014/main" id="{2791922C-6EC1-4A00-9D92-820262C548E3}"/>
              </a:ext>
            </a:extLst>
          </p:cNvPr>
          <p:cNvSpPr txBox="1"/>
          <p:nvPr/>
        </p:nvSpPr>
        <p:spPr>
          <a:xfrm>
            <a:off x="295469" y="33124"/>
            <a:ext cx="23793062" cy="2529923"/>
          </a:xfrm>
          <a:prstGeom prst="rect">
            <a:avLst/>
          </a:prstGeom>
          <a:noFill/>
        </p:spPr>
        <p:txBody>
          <a:bodyPr wrap="square">
            <a:spAutoFit/>
          </a:bodyPr>
          <a:lstStyle/>
          <a:p>
            <a:pPr marR="0" lvl="0" algn="ctr" defTabSz="1828800" rtl="0" eaLnBrk="1" fontAlgn="auto" latinLnBrk="0" hangingPunct="1">
              <a:lnSpc>
                <a:spcPct val="90000"/>
              </a:lnSpc>
              <a:spcBef>
                <a:spcPts val="2000"/>
              </a:spcBef>
              <a:spcAft>
                <a:spcPts val="0"/>
              </a:spcAft>
              <a:buClrTx/>
              <a:buSzTx/>
              <a:tabLst/>
              <a:defRPr sz="7200" b="1"/>
            </a:pPr>
            <a:r>
              <a:rPr kumimoji="0" lang="en-US" sz="8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a:ea typeface="+mn-ea"/>
                <a:cs typeface="+mn-cs"/>
              </a:rPr>
              <a:t>#7. SACRIFICIAL GIVING PRODUCES MATERIAL BLESSING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itle 1"/>
          <p:cNvSpPr txBox="1">
            <a:spLocks noGrp="1"/>
          </p:cNvSpPr>
          <p:nvPr>
            <p:ph type="title"/>
          </p:nvPr>
        </p:nvSpPr>
        <p:spPr>
          <a:xfrm>
            <a:off x="1676400" y="257178"/>
            <a:ext cx="21031200" cy="228597"/>
          </a:xfrm>
          <a:prstGeom prst="rect">
            <a:avLst/>
          </a:prstGeom>
        </p:spPr>
        <p:txBody>
          <a:bodyPr/>
          <a:lstStyle>
            <a:lvl1pPr defTabSz="607161">
              <a:defRPr sz="332"/>
            </a:lvl1pPr>
          </a:lstStyle>
          <a:p>
            <a:r>
              <a:t>.</a:t>
            </a:r>
          </a:p>
        </p:txBody>
      </p:sp>
      <p:sp>
        <p:nvSpPr>
          <p:cNvPr id="200" name="Content Placeholder 2"/>
          <p:cNvSpPr txBox="1">
            <a:spLocks noGrp="1"/>
          </p:cNvSpPr>
          <p:nvPr>
            <p:ph idx="1"/>
          </p:nvPr>
        </p:nvSpPr>
        <p:spPr>
          <a:xfrm>
            <a:off x="261257" y="3004457"/>
            <a:ext cx="23667259" cy="9911443"/>
          </a:xfrm>
          <a:prstGeom prst="rect">
            <a:avLst/>
          </a:prstGeom>
        </p:spPr>
        <p:txBody>
          <a:bodyPr>
            <a:normAutofit fontScale="85000" lnSpcReduction="20000"/>
          </a:bodyPr>
          <a:lstStyle/>
          <a:p>
            <a:pPr marL="402838" indent="-402838" defTabSz="1611355">
              <a:lnSpc>
                <a:spcPct val="110000"/>
              </a:lnSpc>
              <a:spcBef>
                <a:spcPts val="1600"/>
              </a:spcBef>
              <a:defRPr sz="6336" b="1"/>
            </a:pPr>
            <a:r>
              <a:rPr dirty="0"/>
              <a:t>Phil Robertson: </a:t>
            </a:r>
            <a:r>
              <a:rPr i="1" dirty="0">
                <a:solidFill>
                  <a:srgbClr val="FF0000"/>
                </a:solidFill>
              </a:rPr>
              <a:t>Money would come and go, fame would come and go. Riches would come and go. But the bottom line is that end is the most important thing. How did you use your money?</a:t>
            </a:r>
          </a:p>
          <a:p>
            <a:pPr marL="402838" indent="-402838" defTabSz="1611355">
              <a:lnSpc>
                <a:spcPct val="81000"/>
              </a:lnSpc>
              <a:spcBef>
                <a:spcPts val="1600"/>
              </a:spcBef>
              <a:defRPr sz="6336" b="1"/>
            </a:pPr>
            <a:endParaRPr dirty="0"/>
          </a:p>
          <a:p>
            <a:pPr marL="402838" indent="-402838" defTabSz="1611355">
              <a:lnSpc>
                <a:spcPct val="81000"/>
              </a:lnSpc>
              <a:spcBef>
                <a:spcPts val="1600"/>
              </a:spcBef>
              <a:defRPr sz="6336" b="1"/>
            </a:pPr>
            <a:r>
              <a:rPr dirty="0"/>
              <a:t>How beautiful it is when we know that our life is one of sacrifice.</a:t>
            </a:r>
            <a:endParaRPr lang="en-US" dirty="0"/>
          </a:p>
          <a:p>
            <a:pPr marL="402838" indent="-402838" defTabSz="1611355">
              <a:lnSpc>
                <a:spcPct val="81000"/>
              </a:lnSpc>
              <a:spcBef>
                <a:spcPts val="1600"/>
              </a:spcBef>
              <a:defRPr sz="6336" b="1"/>
            </a:pPr>
            <a:endParaRPr dirty="0"/>
          </a:p>
          <a:p>
            <a:pPr marL="402838" indent="-402838" defTabSz="1611355">
              <a:lnSpc>
                <a:spcPct val="120000"/>
              </a:lnSpc>
              <a:spcBef>
                <a:spcPts val="1600"/>
              </a:spcBef>
              <a:defRPr sz="6336" b="1"/>
            </a:pPr>
            <a:r>
              <a:rPr dirty="0"/>
              <a:t>How powerful it is when God knows we are ready to sacrifice our all for him </a:t>
            </a:r>
          </a:p>
          <a:p>
            <a:pPr marL="402838" indent="-402838" defTabSz="1611355">
              <a:lnSpc>
                <a:spcPct val="81000"/>
              </a:lnSpc>
              <a:spcBef>
                <a:spcPts val="1600"/>
              </a:spcBef>
              <a:defRPr sz="6336" b="1"/>
            </a:pPr>
            <a:endParaRPr dirty="0"/>
          </a:p>
          <a:p>
            <a:pPr marL="0" indent="0" defTabSz="1611355">
              <a:lnSpc>
                <a:spcPct val="81000"/>
              </a:lnSpc>
              <a:spcBef>
                <a:spcPts val="1600"/>
              </a:spcBef>
              <a:buNone/>
              <a:defRPr sz="6336" b="1"/>
            </a:pPr>
            <a:r>
              <a:rPr dirty="0"/>
              <a:t># Be a flame-keeper</a:t>
            </a:r>
          </a:p>
          <a:p>
            <a:pPr marL="402838" indent="-402838" defTabSz="1611355">
              <a:lnSpc>
                <a:spcPct val="81000"/>
              </a:lnSpc>
              <a:spcBef>
                <a:spcPts val="1600"/>
              </a:spcBef>
              <a:defRPr sz="6336" b="1"/>
            </a:pPr>
            <a:endParaRPr dirty="0"/>
          </a:p>
          <a:p>
            <a:pPr marL="0" indent="0" defTabSz="1810511">
              <a:lnSpc>
                <a:spcPct val="81000"/>
              </a:lnSpc>
              <a:spcBef>
                <a:spcPts val="1900"/>
              </a:spcBef>
              <a:buNone/>
              <a:defRPr sz="7128" b="1"/>
            </a:pPr>
            <a:r>
              <a:rPr dirty="0"/>
              <a:t>#Get a memorial. Be part of the history. </a:t>
            </a:r>
            <a:r>
              <a:rPr lang="en-US" dirty="0"/>
              <a:t>(</a:t>
            </a:r>
            <a:r>
              <a:rPr dirty="0" err="1"/>
              <a:t>Neh</a:t>
            </a:r>
            <a:r>
              <a:rPr dirty="0"/>
              <a:t> 3:1-5, 3</a:t>
            </a:r>
            <a:r>
              <a:rPr lang="en-US" dirty="0"/>
              <a:t>1)</a:t>
            </a:r>
            <a:endParaRPr dirty="0"/>
          </a:p>
        </p:txBody>
      </p:sp>
      <p:sp>
        <p:nvSpPr>
          <p:cNvPr id="5" name="TextBox 4">
            <a:extLst>
              <a:ext uri="{FF2B5EF4-FFF2-40B4-BE49-F238E27FC236}">
                <a16:creationId xmlns:a16="http://schemas.microsoft.com/office/drawing/2014/main" id="{EFB2975C-3773-459F-B5FB-68BA365C9F1D}"/>
              </a:ext>
            </a:extLst>
          </p:cNvPr>
          <p:cNvSpPr txBox="1"/>
          <p:nvPr/>
        </p:nvSpPr>
        <p:spPr>
          <a:xfrm>
            <a:off x="1469570" y="758698"/>
            <a:ext cx="18927147" cy="1311128"/>
          </a:xfrm>
          <a:prstGeom prst="rect">
            <a:avLst/>
          </a:prstGeom>
          <a:noFill/>
        </p:spPr>
        <p:txBody>
          <a:bodyPr wrap="square">
            <a:spAutoFit/>
          </a:bodyPr>
          <a:lstStyle/>
          <a:p>
            <a:pPr marR="0" lvl="0" algn="ctr" defTabSz="1828800" rtl="0" eaLnBrk="1" fontAlgn="auto" latinLnBrk="0" hangingPunct="1">
              <a:lnSpc>
                <a:spcPct val="90000"/>
              </a:lnSpc>
              <a:spcBef>
                <a:spcPts val="2000"/>
              </a:spcBef>
              <a:spcAft>
                <a:spcPts val="0"/>
              </a:spcAft>
              <a:buClrTx/>
              <a:buSzTx/>
              <a:tabLst/>
              <a:defRPr sz="7200" b="1"/>
            </a:pPr>
            <a:r>
              <a:rPr lang="en-US" sz="8800" b="1" dirty="0">
                <a:solidFill>
                  <a:schemeClr val="bg1"/>
                </a:solidFill>
                <a:latin typeface="Trebuchet MS" panose="020B0603020202020204"/>
              </a:rPr>
              <a:t>ADMONITIONS</a:t>
            </a:r>
            <a:endParaRPr kumimoji="0" lang="en-US" sz="8800" b="1" i="0" u="none" strike="noStrike" kern="1200" cap="none" spc="0" normalizeH="0" baseline="0" noProof="0" dirty="0">
              <a:ln>
                <a:noFill/>
              </a:ln>
              <a:solidFill>
                <a:schemeClr val="bg1"/>
              </a:solidFill>
              <a:effectLst/>
              <a:uLnTx/>
              <a:uFillTx/>
              <a:latin typeface="Trebuchet MS" panose="020B0603020202020204"/>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ontent Placeholder 2"/>
          <p:cNvSpPr txBox="1">
            <a:spLocks noGrp="1"/>
          </p:cNvSpPr>
          <p:nvPr>
            <p:ph idx="1"/>
          </p:nvPr>
        </p:nvSpPr>
        <p:spPr>
          <a:xfrm>
            <a:off x="485192" y="3135086"/>
            <a:ext cx="23401174" cy="9759820"/>
          </a:xfrm>
          <a:prstGeom prst="rect">
            <a:avLst/>
          </a:prstGeom>
        </p:spPr>
        <p:txBody>
          <a:bodyPr/>
          <a:lstStyle/>
          <a:p>
            <a:pPr marL="0" indent="0" algn="just">
              <a:buNone/>
              <a:defRPr sz="7200" b="1"/>
            </a:pPr>
            <a:r>
              <a:rPr dirty="0"/>
              <a:t>You only pass the sacrificial test when, you walk the journey of sacrifice, understand that your life is a gift, and all you have is a gift from </a:t>
            </a:r>
            <a:r>
              <a:rPr lang="en-US" dirty="0"/>
              <a:t>the </a:t>
            </a:r>
            <a:r>
              <a:rPr dirty="0"/>
              <a:t>giver of life and you are ready to</a:t>
            </a:r>
            <a:r>
              <a:rPr lang="en-US" dirty="0"/>
              <a:t>,</a:t>
            </a:r>
            <a:r>
              <a:rPr dirty="0"/>
              <a:t> not because you desire a blessing but because you trust in divine</a:t>
            </a:r>
            <a:r>
              <a:rPr lang="en-US" dirty="0"/>
              <a:t> His</a:t>
            </a:r>
            <a:r>
              <a:rPr dirty="0"/>
              <a:t> providence and divinely activated destiny changing plan</a:t>
            </a:r>
            <a:endParaRPr lang="en-US" dirty="0"/>
          </a:p>
          <a:p>
            <a:pPr algn="just">
              <a:defRPr sz="7200" b="1"/>
            </a:pPr>
            <a:endParaRPr sz="1000" dirty="0"/>
          </a:p>
          <a:p>
            <a:pPr marL="0" indent="0" algn="ctr">
              <a:buNone/>
              <a:defRPr sz="7200" b="1"/>
            </a:pPr>
            <a:r>
              <a:rPr dirty="0">
                <a:highlight>
                  <a:srgbClr val="00FF00"/>
                </a:highlight>
              </a:rPr>
              <a:t>#</a:t>
            </a:r>
            <a:r>
              <a:rPr lang="en-US" dirty="0">
                <a:highlight>
                  <a:srgbClr val="00FF00"/>
                </a:highlight>
              </a:rPr>
              <a:t>BE A PARTNER OF GOD AND YOU NEVER LOOSE</a:t>
            </a:r>
            <a:endParaRPr dirty="0">
              <a:highlight>
                <a:srgbClr val="00FF00"/>
              </a:highlight>
            </a:endParaRPr>
          </a:p>
        </p:txBody>
      </p:sp>
      <p:sp>
        <p:nvSpPr>
          <p:cNvPr id="3" name="Title 2">
            <a:extLst>
              <a:ext uri="{FF2B5EF4-FFF2-40B4-BE49-F238E27FC236}">
                <a16:creationId xmlns:a16="http://schemas.microsoft.com/office/drawing/2014/main" id="{9CCD976F-DD87-451A-B0BE-7E98DD2ECB86}"/>
              </a:ext>
            </a:extLst>
          </p:cNvPr>
          <p:cNvSpPr>
            <a:spLocks noGrp="1"/>
          </p:cNvSpPr>
          <p:nvPr>
            <p:ph type="title"/>
          </p:nvPr>
        </p:nvSpPr>
        <p:spPr>
          <a:xfrm>
            <a:off x="1676400" y="1004078"/>
            <a:ext cx="21031200" cy="1197946"/>
          </a:xfrm>
        </p:spPr>
        <p:txBody>
          <a:bodyPr>
            <a:noAutofit/>
          </a:bodyPr>
          <a:lstStyle/>
          <a:p>
            <a:r>
              <a:rPr lang="en-US" b="1" dirty="0">
                <a:solidFill>
                  <a:schemeClr val="bg1"/>
                </a:solidFill>
                <a:latin typeface="Trebuchet MS" panose="020B0603020202020204"/>
              </a:rPr>
              <a:t>ADMONITIONS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itle 1"/>
          <p:cNvSpPr txBox="1">
            <a:spLocks noGrp="1"/>
          </p:cNvSpPr>
          <p:nvPr>
            <p:ph type="ctrTitle"/>
          </p:nvPr>
        </p:nvSpPr>
        <p:spPr>
          <a:xfrm>
            <a:off x="3048000" y="5364308"/>
            <a:ext cx="18288000" cy="2548052"/>
          </a:xfrm>
          <a:prstGeom prst="rect">
            <a:avLst/>
          </a:prstGeom>
        </p:spPr>
        <p:txBody>
          <a:bodyPr/>
          <a:lstStyle/>
          <a:p>
            <a:pPr>
              <a:lnSpc>
                <a:spcPct val="100000"/>
              </a:lnSpc>
            </a:pPr>
            <a:r>
              <a:rPr dirty="0">
                <a:latin typeface="Rockwell Extra Bold" panose="02060903040505020403" pitchFamily="18" charset="0"/>
              </a:rPr>
              <a:t>THE</a:t>
            </a:r>
            <a:r>
              <a:rPr lang="en-US" dirty="0">
                <a:latin typeface="Rockwell Extra Bold" panose="02060903040505020403" pitchFamily="18" charset="0"/>
              </a:rPr>
              <a:t> END</a:t>
            </a:r>
            <a:endParaRPr dirty="0">
              <a:latin typeface="Rockwell Extra Bold" panose="02060903040505020403" pitchFamily="18" charset="0"/>
            </a:endParaRPr>
          </a:p>
        </p:txBody>
      </p:sp>
      <p:sp>
        <p:nvSpPr>
          <p:cNvPr id="170" name="Subtitle 2"/>
          <p:cNvSpPr txBox="1">
            <a:spLocks noGrp="1"/>
          </p:cNvSpPr>
          <p:nvPr>
            <p:ph type="subTitle" idx="1"/>
          </p:nvPr>
        </p:nvSpPr>
        <p:spPr>
          <a:xfrm>
            <a:off x="6163106" y="10066935"/>
            <a:ext cx="12580302" cy="1966265"/>
          </a:xfrm>
          <a:prstGeom prst="rect">
            <a:avLst/>
          </a:prstGeom>
        </p:spPr>
        <p:txBody>
          <a:bodyPr>
            <a:noAutofit/>
          </a:bodyPr>
          <a:lstStyle/>
          <a:p>
            <a:pPr defTabSz="1353311">
              <a:lnSpc>
                <a:spcPct val="150000"/>
              </a:lnSpc>
              <a:spcBef>
                <a:spcPts val="1400"/>
              </a:spcBef>
              <a:defRPr sz="6512" b="1"/>
            </a:pPr>
            <a:r>
              <a:rPr lang="en-US" sz="9600" i="1" dirty="0">
                <a:solidFill>
                  <a:schemeClr val="bg1"/>
                </a:solidFill>
                <a:effectLst>
                  <a:outerShdw blurRad="38100" dist="38100" dir="2700000" algn="tl">
                    <a:srgbClr val="000000">
                      <a:alpha val="43137"/>
                    </a:srgbClr>
                  </a:outerShdw>
                </a:effectLst>
              </a:rPr>
              <a:t>GOD BLESS YOU !!!</a:t>
            </a:r>
          </a:p>
        </p:txBody>
      </p:sp>
      <p:sp>
        <p:nvSpPr>
          <p:cNvPr id="5" name="TextBox 4">
            <a:extLst>
              <a:ext uri="{FF2B5EF4-FFF2-40B4-BE49-F238E27FC236}">
                <a16:creationId xmlns:a16="http://schemas.microsoft.com/office/drawing/2014/main" id="{71B1FA3E-F7AA-4EA1-BB7C-DA918F4A55FD}"/>
              </a:ext>
            </a:extLst>
          </p:cNvPr>
          <p:cNvSpPr txBox="1"/>
          <p:nvPr/>
        </p:nvSpPr>
        <p:spPr>
          <a:xfrm>
            <a:off x="18120691" y="13011329"/>
            <a:ext cx="6033051" cy="523220"/>
          </a:xfrm>
          <a:prstGeom prst="rect">
            <a:avLst/>
          </a:prstGeom>
          <a:noFill/>
        </p:spPr>
        <p:txBody>
          <a:bodyPr wrap="square">
            <a:spAutoFit/>
          </a:bodyPr>
          <a:lstStyle/>
          <a:p>
            <a:r>
              <a:rPr kumimoji="0" lang="en-US" sz="2800" b="0" i="0" u="none" strike="noStrike" kern="1200" cap="none" spc="0" normalizeH="0" baseline="0" noProof="0" dirty="0">
                <a:ln>
                  <a:noFill/>
                </a:ln>
                <a:solidFill>
                  <a:prstClr val="white"/>
                </a:solidFill>
                <a:effectLst/>
                <a:uLnTx/>
                <a:uFillTx/>
                <a:latin typeface="Trebuchet MS" panose="020B0603020202020204"/>
                <a:ea typeface="+mn-ea"/>
                <a:cs typeface="+mn-cs"/>
              </a:rPr>
              <a:t>APS JOSEPH  I. T. BUERTEY, PhD-Ing. </a:t>
            </a:r>
            <a:endParaRPr lang="en-US" sz="2800" dirty="0"/>
          </a:p>
        </p:txBody>
      </p:sp>
    </p:spTree>
    <p:extLst>
      <p:ext uri="{BB962C8B-B14F-4D97-AF65-F5344CB8AC3E}">
        <p14:creationId xmlns:p14="http://schemas.microsoft.com/office/powerpoint/2010/main" val="1327462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ontent Placeholder 2"/>
          <p:cNvSpPr txBox="1">
            <a:spLocks noGrp="1"/>
          </p:cNvSpPr>
          <p:nvPr>
            <p:ph idx="1"/>
          </p:nvPr>
        </p:nvSpPr>
        <p:spPr>
          <a:xfrm>
            <a:off x="286139" y="2415648"/>
            <a:ext cx="23811722" cy="9946432"/>
          </a:xfrm>
          <a:prstGeom prst="rect">
            <a:avLst/>
          </a:prstGeom>
        </p:spPr>
        <p:txBody>
          <a:bodyPr>
            <a:noAutofit/>
          </a:bodyPr>
          <a:lstStyle/>
          <a:p>
            <a:pPr marL="443484" indent="-443484" algn="just" defTabSz="1773936">
              <a:lnSpc>
                <a:spcPct val="160000"/>
              </a:lnSpc>
              <a:spcBef>
                <a:spcPts val="1100"/>
              </a:spcBef>
              <a:defRPr sz="6984" b="1"/>
            </a:pPr>
            <a:r>
              <a:rPr sz="6600" i="1" dirty="0"/>
              <a:t>I am wondering</a:t>
            </a:r>
            <a:r>
              <a:rPr lang="en-US" sz="6600" i="1" dirty="0"/>
              <a:t>,</a:t>
            </a:r>
            <a:r>
              <a:rPr sz="6600" i="1" dirty="0"/>
              <a:t> should there </a:t>
            </a:r>
            <a:r>
              <a:rPr lang="en-US" sz="6600" i="1" dirty="0"/>
              <a:t>be</a:t>
            </a:r>
            <a:r>
              <a:rPr sz="6600" i="1" dirty="0"/>
              <a:t> a convocation in heaven to review people’s habit of giving in heaven</a:t>
            </a:r>
            <a:r>
              <a:rPr lang="en-US" sz="6600" i="1" dirty="0"/>
              <a:t>……………</a:t>
            </a:r>
            <a:r>
              <a:rPr sz="6600" i="1" dirty="0"/>
              <a:t>, </a:t>
            </a:r>
            <a:r>
              <a:rPr lang="en-US" sz="6600" dirty="0">
                <a:highlight>
                  <a:srgbClr val="00FF00"/>
                </a:highlight>
              </a:rPr>
              <a:t>WHAT WOULD THEY SAY ABOUT YOU?</a:t>
            </a:r>
          </a:p>
          <a:p>
            <a:pPr marL="443484" indent="-443484" algn="just" defTabSz="1773936">
              <a:lnSpc>
                <a:spcPct val="160000"/>
              </a:lnSpc>
              <a:spcBef>
                <a:spcPts val="1100"/>
              </a:spcBef>
              <a:defRPr sz="6984" b="1"/>
            </a:pPr>
            <a:endParaRPr sz="1000" dirty="0"/>
          </a:p>
          <a:p>
            <a:pPr marL="443484" indent="-443484" algn="just" defTabSz="1773936">
              <a:lnSpc>
                <a:spcPct val="160000"/>
              </a:lnSpc>
              <a:spcBef>
                <a:spcPts val="1100"/>
              </a:spcBef>
              <a:defRPr sz="6984" b="1"/>
            </a:pPr>
            <a:r>
              <a:rPr sz="6600" i="1" dirty="0"/>
              <a:t>I am wondering</a:t>
            </a:r>
            <a:r>
              <a:rPr lang="en-US" sz="6600" i="1" dirty="0"/>
              <a:t>,</a:t>
            </a:r>
            <a:r>
              <a:rPr sz="6600" i="1" dirty="0"/>
              <a:t> if God is to tabulate chronicle of givers who support the Kingdom business in this church</a:t>
            </a:r>
            <a:r>
              <a:rPr lang="en-US" sz="6600" i="1" dirty="0"/>
              <a:t>…….</a:t>
            </a:r>
            <a:r>
              <a:rPr sz="6600" i="1" dirty="0"/>
              <a:t>, </a:t>
            </a:r>
            <a:r>
              <a:rPr lang="en-US" sz="6600" dirty="0">
                <a:highlight>
                  <a:srgbClr val="00FF00"/>
                </a:highlight>
              </a:rPr>
              <a:t>WHERE YOU WOULD FALL?</a:t>
            </a:r>
          </a:p>
          <a:p>
            <a:pPr marL="443484" indent="-443484" algn="just" defTabSz="1773936">
              <a:lnSpc>
                <a:spcPct val="160000"/>
              </a:lnSpc>
              <a:spcBef>
                <a:spcPts val="1100"/>
              </a:spcBef>
              <a:defRPr sz="6984" b="1"/>
            </a:pPr>
            <a:endParaRPr sz="6600" dirty="0"/>
          </a:p>
        </p:txBody>
      </p:sp>
      <p:sp>
        <p:nvSpPr>
          <p:cNvPr id="2" name="TextBox 1">
            <a:extLst>
              <a:ext uri="{FF2B5EF4-FFF2-40B4-BE49-F238E27FC236}">
                <a16:creationId xmlns:a16="http://schemas.microsoft.com/office/drawing/2014/main" id="{D95A5F8D-81C6-4F22-9F17-39079D45C2BF}"/>
              </a:ext>
            </a:extLst>
          </p:cNvPr>
          <p:cNvSpPr txBox="1"/>
          <p:nvPr/>
        </p:nvSpPr>
        <p:spPr>
          <a:xfrm>
            <a:off x="5617029" y="845988"/>
            <a:ext cx="13716000" cy="1569660"/>
          </a:xfrm>
          <a:prstGeom prst="rect">
            <a:avLst/>
          </a:prstGeom>
          <a:noFill/>
        </p:spPr>
        <p:txBody>
          <a:bodyPr wrap="square" rtlCol="0">
            <a:spAutoFit/>
          </a:bodyPr>
          <a:lstStyle/>
          <a:p>
            <a:pPr algn="ctr"/>
            <a:r>
              <a:rPr lang="en-US" sz="9600" b="1" dirty="0">
                <a:solidFill>
                  <a:schemeClr val="bg1"/>
                </a:solidFill>
                <a:effectLst>
                  <a:outerShdw blurRad="38100" dist="38100" dir="2700000" algn="tl">
                    <a:srgbClr val="000000">
                      <a:alpha val="43137"/>
                    </a:srgbClr>
                  </a:outerShdw>
                </a:effectLst>
              </a:rPr>
              <a:t>SOME INTROSPECTIONS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ontent Placeholder 2"/>
          <p:cNvSpPr txBox="1">
            <a:spLocks noGrp="1"/>
          </p:cNvSpPr>
          <p:nvPr>
            <p:ph idx="1"/>
          </p:nvPr>
        </p:nvSpPr>
        <p:spPr>
          <a:xfrm>
            <a:off x="248817" y="2687218"/>
            <a:ext cx="23886366" cy="9144000"/>
          </a:xfrm>
          <a:prstGeom prst="rect">
            <a:avLst/>
          </a:prstGeom>
        </p:spPr>
        <p:txBody>
          <a:bodyPr>
            <a:noAutofit/>
          </a:bodyPr>
          <a:lstStyle/>
          <a:p>
            <a:pPr marL="443484" indent="-443484" defTabSz="1773936">
              <a:lnSpc>
                <a:spcPct val="100000"/>
              </a:lnSpc>
              <a:spcBef>
                <a:spcPts val="1100"/>
              </a:spcBef>
              <a:defRPr sz="6984" b="1"/>
            </a:pPr>
            <a:r>
              <a:rPr lang="en-US" sz="7200" i="1" dirty="0"/>
              <a:t>I am wondering, if we decide to ask your wife or your husband or your children: “what do you think God thinks about…………  giving habit?“                      </a:t>
            </a:r>
            <a:r>
              <a:rPr lang="en-US" sz="7200" dirty="0"/>
              <a:t> </a:t>
            </a:r>
            <a:r>
              <a:rPr lang="en-US" sz="7200" dirty="0">
                <a:highlight>
                  <a:srgbClr val="00FF00"/>
                </a:highlight>
              </a:rPr>
              <a:t>WHAT THEY WOULD SAY ABOUT YOU</a:t>
            </a:r>
          </a:p>
          <a:p>
            <a:pPr marL="0" indent="0" algn="just" defTabSz="1773936">
              <a:lnSpc>
                <a:spcPct val="100000"/>
              </a:lnSpc>
              <a:spcBef>
                <a:spcPts val="1100"/>
              </a:spcBef>
              <a:buNone/>
              <a:defRPr sz="6984" b="1"/>
            </a:pPr>
            <a:endParaRPr lang="en-US" sz="1000" dirty="0"/>
          </a:p>
          <a:p>
            <a:pPr marL="443484" indent="-443484" algn="just" defTabSz="1773936">
              <a:lnSpc>
                <a:spcPct val="100000"/>
              </a:lnSpc>
              <a:spcBef>
                <a:spcPts val="1100"/>
              </a:spcBef>
              <a:defRPr sz="6984" b="1"/>
            </a:pPr>
            <a:r>
              <a:rPr sz="7200" i="1" dirty="0"/>
              <a:t>I am wondering</a:t>
            </a:r>
            <a:r>
              <a:rPr lang="en-US" sz="7200" i="1" dirty="0"/>
              <a:t>,</a:t>
            </a:r>
            <a:r>
              <a:rPr sz="7200" i="1" dirty="0"/>
              <a:t> if there is a problem and people had to be delivered based on their giving habit</a:t>
            </a:r>
            <a:r>
              <a:rPr lang="en-US" sz="7200" i="1" dirty="0"/>
              <a:t>……..,</a:t>
            </a:r>
            <a:r>
              <a:rPr sz="7200" i="1" dirty="0"/>
              <a:t> </a:t>
            </a:r>
            <a:r>
              <a:rPr lang="en-US" sz="7200" dirty="0">
                <a:highlight>
                  <a:srgbClr val="00FF00"/>
                </a:highlight>
              </a:rPr>
              <a:t>WHAT WOULD BE YOUR DESTINY?</a:t>
            </a:r>
          </a:p>
          <a:p>
            <a:pPr marL="443484" indent="-443484" algn="just" defTabSz="1773936">
              <a:lnSpc>
                <a:spcPct val="100000"/>
              </a:lnSpc>
              <a:spcBef>
                <a:spcPts val="1100"/>
              </a:spcBef>
              <a:defRPr sz="6984" b="1"/>
            </a:pPr>
            <a:endParaRPr sz="1000" dirty="0"/>
          </a:p>
          <a:p>
            <a:pPr marL="443484" indent="-443484" algn="just" defTabSz="1773936">
              <a:lnSpc>
                <a:spcPct val="100000"/>
              </a:lnSpc>
              <a:spcBef>
                <a:spcPts val="1100"/>
              </a:spcBef>
              <a:defRPr sz="6984" b="1"/>
            </a:pPr>
            <a:r>
              <a:rPr sz="7200" i="1" dirty="0"/>
              <a:t>If the bible is to be re-rewritten about giving, </a:t>
            </a:r>
            <a:r>
              <a:rPr lang="en-US" sz="7200" dirty="0">
                <a:solidFill>
                  <a:schemeClr val="bg1"/>
                </a:solidFill>
                <a:highlight>
                  <a:srgbClr val="00FF00"/>
                </a:highlight>
              </a:rPr>
              <a:t>WOULD YOUR NAME BE INCLUDED?</a:t>
            </a:r>
            <a:endParaRPr sz="7200" dirty="0">
              <a:solidFill>
                <a:schemeClr val="bg1"/>
              </a:solidFill>
              <a:highlight>
                <a:srgbClr val="00FF00"/>
              </a:highlight>
            </a:endParaRPr>
          </a:p>
        </p:txBody>
      </p:sp>
      <p:sp>
        <p:nvSpPr>
          <p:cNvPr id="3" name="Title 2">
            <a:extLst>
              <a:ext uri="{FF2B5EF4-FFF2-40B4-BE49-F238E27FC236}">
                <a16:creationId xmlns:a16="http://schemas.microsoft.com/office/drawing/2014/main" id="{41FF2183-4015-4890-B060-C24A896A14EF}"/>
              </a:ext>
            </a:extLst>
          </p:cNvPr>
          <p:cNvSpPr>
            <a:spLocks noGrp="1"/>
          </p:cNvSpPr>
          <p:nvPr>
            <p:ph type="title"/>
          </p:nvPr>
        </p:nvSpPr>
        <p:spPr>
          <a:xfrm>
            <a:off x="1676400" y="873450"/>
            <a:ext cx="21031200" cy="1496526"/>
          </a:xfrm>
        </p:spPr>
        <p:txBody>
          <a:bodyPr/>
          <a:lstStyle/>
          <a:p>
            <a:r>
              <a:rPr lang="en-US" dirty="0"/>
              <a:t>INTROSPECTION  (CONT’D)</a:t>
            </a:r>
          </a:p>
        </p:txBody>
      </p:sp>
    </p:spTree>
    <p:extLst>
      <p:ext uri="{BB962C8B-B14F-4D97-AF65-F5344CB8AC3E}">
        <p14:creationId xmlns:p14="http://schemas.microsoft.com/office/powerpoint/2010/main" val="2848211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itle 1"/>
          <p:cNvSpPr txBox="1">
            <a:spLocks noGrp="1"/>
          </p:cNvSpPr>
          <p:nvPr>
            <p:ph type="title"/>
          </p:nvPr>
        </p:nvSpPr>
        <p:spPr>
          <a:xfrm>
            <a:off x="1676400" y="257178"/>
            <a:ext cx="21031200" cy="228597"/>
          </a:xfrm>
          <a:prstGeom prst="rect">
            <a:avLst/>
          </a:prstGeom>
        </p:spPr>
        <p:txBody>
          <a:bodyPr/>
          <a:lstStyle>
            <a:lvl1pPr defTabSz="607161">
              <a:defRPr sz="332"/>
            </a:lvl1pPr>
          </a:lstStyle>
          <a:p>
            <a:r>
              <a:t>.</a:t>
            </a:r>
          </a:p>
        </p:txBody>
      </p:sp>
      <p:sp>
        <p:nvSpPr>
          <p:cNvPr id="176" name="Content Placeholder 2"/>
          <p:cNvSpPr txBox="1">
            <a:spLocks noGrp="1"/>
          </p:cNvSpPr>
          <p:nvPr>
            <p:ph idx="1"/>
          </p:nvPr>
        </p:nvSpPr>
        <p:spPr>
          <a:xfrm>
            <a:off x="261257" y="2967134"/>
            <a:ext cx="23762478" cy="9948765"/>
          </a:xfrm>
          <a:prstGeom prst="rect">
            <a:avLst/>
          </a:prstGeom>
        </p:spPr>
        <p:txBody>
          <a:bodyPr>
            <a:normAutofit fontScale="92500"/>
          </a:bodyPr>
          <a:lstStyle/>
          <a:p>
            <a:pPr>
              <a:lnSpc>
                <a:spcPct val="150000"/>
              </a:lnSpc>
              <a:defRPr sz="6600" b="1"/>
            </a:pPr>
            <a:r>
              <a:rPr u="sng" dirty="0"/>
              <a:t>Gen 22:12</a:t>
            </a:r>
            <a:r>
              <a:rPr dirty="0"/>
              <a:t>. </a:t>
            </a:r>
            <a:r>
              <a:rPr i="1" dirty="0"/>
              <a:t>Now I Know you have not withheld your only son from me. </a:t>
            </a:r>
            <a:endParaRPr sz="1000" dirty="0"/>
          </a:p>
          <a:p>
            <a:pPr>
              <a:lnSpc>
                <a:spcPct val="150000"/>
              </a:lnSpc>
              <a:defRPr sz="6600" b="1"/>
            </a:pPr>
            <a:r>
              <a:rPr dirty="0"/>
              <a:t>God’s perception about us only changes when we are ready to go all out for God first, without recourse to any fears.</a:t>
            </a:r>
            <a:endParaRPr sz="1000" dirty="0"/>
          </a:p>
          <a:p>
            <a:pPr>
              <a:lnSpc>
                <a:spcPct val="150000"/>
              </a:lnSpc>
              <a:defRPr sz="6600" b="1"/>
            </a:pPr>
            <a:r>
              <a:rPr dirty="0"/>
              <a:t>Then God now knows for sure who </a:t>
            </a:r>
            <a:r>
              <a:rPr lang="en-US" dirty="0"/>
              <a:t>H</a:t>
            </a:r>
            <a:r>
              <a:rPr dirty="0"/>
              <a:t>e is dealing with. </a:t>
            </a:r>
            <a:endParaRPr sz="1000" dirty="0"/>
          </a:p>
          <a:p>
            <a:pPr>
              <a:lnSpc>
                <a:spcPct val="150000"/>
              </a:lnSpc>
              <a:defRPr sz="6600" b="1"/>
            </a:pPr>
            <a:r>
              <a:rPr dirty="0"/>
              <a:t>God is convinced of your character and could lean on </a:t>
            </a:r>
            <a:r>
              <a:rPr lang="en-US" dirty="0"/>
              <a:t>you</a:t>
            </a:r>
            <a:r>
              <a:rPr dirty="0"/>
              <a:t>. </a:t>
            </a:r>
          </a:p>
        </p:txBody>
      </p:sp>
      <p:sp>
        <p:nvSpPr>
          <p:cNvPr id="5" name="TextBox 4">
            <a:extLst>
              <a:ext uri="{FF2B5EF4-FFF2-40B4-BE49-F238E27FC236}">
                <a16:creationId xmlns:a16="http://schemas.microsoft.com/office/drawing/2014/main" id="{7B541285-F91A-4D7D-B179-79BC1C43673A}"/>
              </a:ext>
            </a:extLst>
          </p:cNvPr>
          <p:cNvSpPr txBox="1"/>
          <p:nvPr/>
        </p:nvSpPr>
        <p:spPr>
          <a:xfrm>
            <a:off x="261257" y="-176080"/>
            <a:ext cx="23762477" cy="2800767"/>
          </a:xfrm>
          <a:prstGeom prst="rect">
            <a:avLst/>
          </a:prstGeom>
          <a:noFill/>
        </p:spPr>
        <p:txBody>
          <a:bodyPr wrap="square">
            <a:spAutoFit/>
          </a:bodyPr>
          <a:lstStyle/>
          <a:p>
            <a:pPr marL="0" marR="0" lvl="0" indent="0" algn="ctr" defTabSz="1828800" rtl="0" eaLnBrk="1" fontAlgn="auto" latinLnBrk="0" hangingPunct="1">
              <a:spcBef>
                <a:spcPts val="2000"/>
              </a:spcBef>
              <a:spcAft>
                <a:spcPts val="0"/>
              </a:spcAft>
              <a:buClrTx/>
              <a:buSzTx/>
              <a:buFont typeface="Arial" panose="020B0604020202020204" pitchFamily="34" charset="0"/>
              <a:buNone/>
              <a:tabLst/>
              <a:defRPr sz="6600" b="1"/>
            </a:pPr>
            <a:r>
              <a:rPr kumimoji="0" lang="en-US" sz="8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rebuchet MS" panose="020B0603020202020204"/>
                <a:ea typeface="+mn-ea"/>
                <a:cs typeface="+mn-cs"/>
              </a:rPr>
              <a:t>#1. SACRIFICIAL GIVING CHANGES GOD'S PERCEPTION ABOUT YOU. </a:t>
            </a:r>
            <a:endParaRPr kumimoji="0" lang="en-US" sz="8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itle 1"/>
          <p:cNvSpPr txBox="1">
            <a:spLocks noGrp="1"/>
          </p:cNvSpPr>
          <p:nvPr>
            <p:ph type="title"/>
          </p:nvPr>
        </p:nvSpPr>
        <p:spPr>
          <a:xfrm>
            <a:off x="1676400" y="342900"/>
            <a:ext cx="21031200" cy="400050"/>
          </a:xfrm>
          <a:prstGeom prst="rect">
            <a:avLst/>
          </a:prstGeom>
        </p:spPr>
        <p:txBody>
          <a:bodyPr>
            <a:normAutofit fontScale="90000"/>
          </a:bodyPr>
          <a:lstStyle>
            <a:lvl1pPr defTabSz="731520">
              <a:defRPr sz="3160"/>
            </a:lvl1pPr>
          </a:lstStyle>
          <a:p>
            <a:r>
              <a:t>.</a:t>
            </a:r>
          </a:p>
        </p:txBody>
      </p:sp>
      <p:sp>
        <p:nvSpPr>
          <p:cNvPr id="179" name="Text Placeholder 2"/>
          <p:cNvSpPr txBox="1">
            <a:spLocks noGrp="1"/>
          </p:cNvSpPr>
          <p:nvPr>
            <p:ph idx="1"/>
          </p:nvPr>
        </p:nvSpPr>
        <p:spPr>
          <a:xfrm>
            <a:off x="752085" y="3040030"/>
            <a:ext cx="23320893" cy="8083809"/>
          </a:xfrm>
          <a:prstGeom prst="rect">
            <a:avLst/>
          </a:prstGeom>
        </p:spPr>
        <p:txBody>
          <a:bodyPr>
            <a:noAutofit/>
          </a:bodyPr>
          <a:lstStyle/>
          <a:p>
            <a:pPr marL="291465" indent="-291465" defTabSz="777240">
              <a:lnSpc>
                <a:spcPct val="100000"/>
              </a:lnSpc>
              <a:spcBef>
                <a:spcPts val="500"/>
              </a:spcBef>
              <a:defRPr sz="6600" b="1"/>
            </a:pPr>
            <a:endParaRPr sz="1800" dirty="0"/>
          </a:p>
          <a:p>
            <a:pPr marL="291465" indent="-291465" defTabSz="777240">
              <a:lnSpc>
                <a:spcPct val="100000"/>
              </a:lnSpc>
              <a:spcBef>
                <a:spcPts val="500"/>
              </a:spcBef>
              <a:defRPr sz="6600" b="1"/>
            </a:pPr>
            <a:r>
              <a:rPr sz="6000" dirty="0"/>
              <a:t>Abel was respected by God through his giving </a:t>
            </a:r>
          </a:p>
          <a:p>
            <a:pPr marL="291465" indent="-291465" defTabSz="777240">
              <a:lnSpc>
                <a:spcPct val="100000"/>
              </a:lnSpc>
              <a:spcBef>
                <a:spcPts val="500"/>
              </a:spcBef>
              <a:defRPr sz="6600" b="1"/>
            </a:pPr>
            <a:endParaRPr sz="1800" dirty="0"/>
          </a:p>
          <a:p>
            <a:pPr marL="291465" indent="-291465" defTabSz="777240">
              <a:lnSpc>
                <a:spcPct val="100000"/>
              </a:lnSpc>
              <a:spcBef>
                <a:spcPts val="500"/>
              </a:spcBef>
              <a:defRPr sz="6600" b="1"/>
            </a:pPr>
            <a:r>
              <a:rPr sz="6000" dirty="0"/>
              <a:t>Abel was accepted by God</a:t>
            </a:r>
          </a:p>
          <a:p>
            <a:pPr marL="291465" indent="-291465" defTabSz="777240">
              <a:lnSpc>
                <a:spcPct val="100000"/>
              </a:lnSpc>
              <a:spcBef>
                <a:spcPts val="500"/>
              </a:spcBef>
              <a:defRPr sz="6600" b="1"/>
            </a:pPr>
            <a:endParaRPr sz="1800" dirty="0"/>
          </a:p>
          <a:p>
            <a:pPr marL="291465" indent="-291465" defTabSz="777240">
              <a:lnSpc>
                <a:spcPct val="100000"/>
              </a:lnSpc>
              <a:spcBef>
                <a:spcPts val="500"/>
              </a:spcBef>
              <a:defRPr sz="6600" b="1"/>
            </a:pPr>
            <a:r>
              <a:rPr sz="6000" dirty="0"/>
              <a:t>Abel gained </a:t>
            </a:r>
            <a:r>
              <a:rPr sz="6000" dirty="0" err="1"/>
              <a:t>favour</a:t>
            </a:r>
            <a:r>
              <a:rPr sz="6000" dirty="0"/>
              <a:t> from God</a:t>
            </a:r>
          </a:p>
          <a:p>
            <a:pPr marL="291465" indent="-291465" defTabSz="777240">
              <a:lnSpc>
                <a:spcPct val="100000"/>
              </a:lnSpc>
              <a:spcBef>
                <a:spcPts val="500"/>
              </a:spcBef>
              <a:defRPr sz="6600" b="1"/>
            </a:pPr>
            <a:endParaRPr sz="1800" dirty="0"/>
          </a:p>
          <a:p>
            <a:pPr marL="291465" indent="-291465" defTabSz="777240">
              <a:lnSpc>
                <a:spcPct val="100000"/>
              </a:lnSpc>
              <a:spcBef>
                <a:spcPts val="500"/>
              </a:spcBef>
              <a:defRPr sz="6600" b="1"/>
            </a:pPr>
            <a:r>
              <a:rPr sz="6000" dirty="0"/>
              <a:t>Abel continues to live through his offering</a:t>
            </a:r>
          </a:p>
          <a:p>
            <a:pPr marL="291465" indent="-291465" defTabSz="777240">
              <a:lnSpc>
                <a:spcPct val="100000"/>
              </a:lnSpc>
              <a:spcBef>
                <a:spcPts val="500"/>
              </a:spcBef>
              <a:defRPr sz="6600" b="1"/>
            </a:pPr>
            <a:endParaRPr sz="1800" dirty="0"/>
          </a:p>
          <a:p>
            <a:pPr marL="291465" indent="-291465" defTabSz="777240">
              <a:lnSpc>
                <a:spcPct val="100000"/>
              </a:lnSpc>
              <a:spcBef>
                <a:spcPts val="500"/>
              </a:spcBef>
              <a:defRPr sz="6600" b="1"/>
            </a:pPr>
            <a:r>
              <a:rPr sz="6000" dirty="0"/>
              <a:t>Abel</a:t>
            </a:r>
            <a:r>
              <a:rPr lang="en-US" sz="6000" dirty="0"/>
              <a:t>’s giving</a:t>
            </a:r>
            <a:r>
              <a:rPr sz="6000" dirty="0"/>
              <a:t> was accounted </a:t>
            </a:r>
            <a:r>
              <a:rPr lang="en-US" sz="6000" dirty="0"/>
              <a:t>for his </a:t>
            </a:r>
            <a:r>
              <a:rPr sz="6000" dirty="0"/>
              <a:t>righteousness </a:t>
            </a:r>
          </a:p>
        </p:txBody>
      </p:sp>
      <p:sp>
        <p:nvSpPr>
          <p:cNvPr id="5" name="TextBox 4">
            <a:extLst>
              <a:ext uri="{FF2B5EF4-FFF2-40B4-BE49-F238E27FC236}">
                <a16:creationId xmlns:a16="http://schemas.microsoft.com/office/drawing/2014/main" id="{D6D1E600-E6AB-409E-9BFF-9B897CF411B4}"/>
              </a:ext>
            </a:extLst>
          </p:cNvPr>
          <p:cNvSpPr txBox="1"/>
          <p:nvPr/>
        </p:nvSpPr>
        <p:spPr>
          <a:xfrm>
            <a:off x="311023" y="158161"/>
            <a:ext cx="23761955" cy="2434000"/>
          </a:xfrm>
          <a:prstGeom prst="rect">
            <a:avLst/>
          </a:prstGeom>
          <a:noFill/>
        </p:spPr>
        <p:txBody>
          <a:bodyPr wrap="square">
            <a:spAutoFit/>
          </a:bodyPr>
          <a:lstStyle/>
          <a:p>
            <a:pPr marL="0" marR="0" lvl="0" indent="0" algn="ctr" defTabSz="777240" rtl="0" eaLnBrk="1" fontAlgn="auto" latinLnBrk="0" hangingPunct="1">
              <a:lnSpc>
                <a:spcPct val="100000"/>
              </a:lnSpc>
              <a:spcBef>
                <a:spcPts val="500"/>
              </a:spcBef>
              <a:spcAft>
                <a:spcPts val="0"/>
              </a:spcAft>
              <a:buClrTx/>
              <a:buSzTx/>
              <a:buFont typeface="Arial" panose="020B0604020202020204" pitchFamily="34" charset="0"/>
              <a:buNone/>
              <a:tabLst/>
              <a:defRPr sz="6600" b="1"/>
            </a:pPr>
            <a:r>
              <a:rPr kumimoji="0" lang="en-US" sz="8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a:ea typeface="+mn-ea"/>
                <a:cs typeface="+mn-cs"/>
              </a:rPr>
              <a:t>GIVING MAKES US EARN RESPECT FROM GOD </a:t>
            </a:r>
          </a:p>
          <a:p>
            <a:pPr marL="0" marR="0" lvl="0" indent="0" algn="ctr" defTabSz="777240" rtl="0" eaLnBrk="1" fontAlgn="auto" latinLnBrk="0" hangingPunct="1">
              <a:lnSpc>
                <a:spcPct val="100000"/>
              </a:lnSpc>
              <a:spcBef>
                <a:spcPts val="500"/>
              </a:spcBef>
              <a:spcAft>
                <a:spcPts val="0"/>
              </a:spcAft>
              <a:buClrTx/>
              <a:buSzTx/>
              <a:buFont typeface="Arial" panose="020B0604020202020204" pitchFamily="34" charset="0"/>
              <a:buNone/>
              <a:tabLst/>
              <a:defRPr sz="6600" b="1"/>
            </a:pPr>
            <a:r>
              <a:rPr kumimoji="0" lang="en-US" sz="6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a:ea typeface="+mn-ea"/>
                <a:cs typeface="+mn-cs"/>
              </a:rPr>
              <a:t>(</a:t>
            </a:r>
            <a:r>
              <a:rPr kumimoji="0" lang="en-US" sz="6000" b="1" i="0" u="sng"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a:ea typeface="+mn-ea"/>
                <a:cs typeface="+mn-cs"/>
              </a:rPr>
              <a:t>Gen 4:3-7</a:t>
            </a:r>
            <a:r>
              <a:rPr kumimoji="0" lang="en-US" sz="6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a:ea typeface="+mn-ea"/>
                <a:cs typeface="+mn-cs"/>
              </a:rPr>
              <a:t>; </a:t>
            </a:r>
            <a:r>
              <a:rPr kumimoji="0" lang="en-US" sz="6000" b="1" i="0" u="sng"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a:ea typeface="+mn-ea"/>
                <a:cs typeface="+mn-cs"/>
              </a:rPr>
              <a:t>Heb 11:4</a:t>
            </a:r>
            <a:r>
              <a:rPr kumimoji="0" lang="en-US" sz="6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a:ea typeface="+mn-ea"/>
                <a:cs typeface="+mn-cs"/>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itle 1"/>
          <p:cNvSpPr txBox="1">
            <a:spLocks noGrp="1"/>
          </p:cNvSpPr>
          <p:nvPr>
            <p:ph type="title"/>
          </p:nvPr>
        </p:nvSpPr>
        <p:spPr>
          <a:xfrm>
            <a:off x="1676400" y="257178"/>
            <a:ext cx="21031200" cy="228597"/>
          </a:xfrm>
          <a:prstGeom prst="rect">
            <a:avLst/>
          </a:prstGeom>
        </p:spPr>
        <p:txBody>
          <a:bodyPr/>
          <a:lstStyle>
            <a:lvl1pPr defTabSz="607161">
              <a:defRPr sz="332"/>
            </a:lvl1pPr>
          </a:lstStyle>
          <a:p>
            <a:r>
              <a:t>.</a:t>
            </a:r>
          </a:p>
        </p:txBody>
      </p:sp>
      <p:sp>
        <p:nvSpPr>
          <p:cNvPr id="182" name="Content Placeholder 2"/>
          <p:cNvSpPr txBox="1">
            <a:spLocks noGrp="1"/>
          </p:cNvSpPr>
          <p:nvPr>
            <p:ph idx="1"/>
          </p:nvPr>
        </p:nvSpPr>
        <p:spPr>
          <a:xfrm>
            <a:off x="223934" y="2815349"/>
            <a:ext cx="23923689" cy="9575705"/>
          </a:xfrm>
          <a:prstGeom prst="rect">
            <a:avLst/>
          </a:prstGeom>
        </p:spPr>
        <p:txBody>
          <a:bodyPr>
            <a:normAutofit/>
          </a:bodyPr>
          <a:lstStyle/>
          <a:p>
            <a:pPr algn="just">
              <a:lnSpc>
                <a:spcPct val="100000"/>
              </a:lnSpc>
              <a:defRPr sz="7200" b="1"/>
            </a:pPr>
            <a:r>
              <a:rPr dirty="0"/>
              <a:t>Through sacrificial giving God in return surprises beyond our imagination. </a:t>
            </a:r>
          </a:p>
          <a:p>
            <a:pPr algn="just">
              <a:lnSpc>
                <a:spcPct val="100000"/>
              </a:lnSpc>
              <a:defRPr sz="7200" b="1"/>
            </a:pPr>
            <a:endParaRPr dirty="0"/>
          </a:p>
          <a:p>
            <a:pPr algn="just">
              <a:lnSpc>
                <a:spcPct val="100000"/>
              </a:lnSpc>
              <a:defRPr sz="7200" b="1"/>
            </a:pPr>
            <a:r>
              <a:rPr dirty="0"/>
              <a:t>Giving mediates immaterial provisions for our lives: protection, security, door opening, mediation, health.</a:t>
            </a:r>
          </a:p>
          <a:p>
            <a:pPr marL="0" indent="0" algn="just">
              <a:lnSpc>
                <a:spcPct val="100000"/>
              </a:lnSpc>
              <a:buNone/>
              <a:defRPr sz="7200" b="1"/>
            </a:pPr>
            <a:endParaRPr lang="en-US" dirty="0"/>
          </a:p>
          <a:p>
            <a:pPr marL="0" indent="0" algn="ctr">
              <a:lnSpc>
                <a:spcPct val="100000"/>
              </a:lnSpc>
              <a:buNone/>
              <a:defRPr sz="7200" b="1"/>
            </a:pPr>
            <a:r>
              <a:rPr dirty="0">
                <a:highlight>
                  <a:srgbClr val="00FF00"/>
                </a:highlight>
              </a:rPr>
              <a:t>“All needs” in </a:t>
            </a:r>
            <a:r>
              <a:rPr u="sng" dirty="0">
                <a:highlight>
                  <a:srgbClr val="00FF00"/>
                </a:highlight>
              </a:rPr>
              <a:t>Phil 4:18-19</a:t>
            </a:r>
            <a:r>
              <a:rPr dirty="0">
                <a:highlight>
                  <a:srgbClr val="00FF00"/>
                </a:highlight>
              </a:rPr>
              <a:t> refers to all needs</a:t>
            </a:r>
          </a:p>
        </p:txBody>
      </p:sp>
      <p:sp>
        <p:nvSpPr>
          <p:cNvPr id="5" name="TextBox 4">
            <a:extLst>
              <a:ext uri="{FF2B5EF4-FFF2-40B4-BE49-F238E27FC236}">
                <a16:creationId xmlns:a16="http://schemas.microsoft.com/office/drawing/2014/main" id="{00E68BB1-7918-4844-828E-730ABBE7BD0E}"/>
              </a:ext>
            </a:extLst>
          </p:cNvPr>
          <p:cNvSpPr txBox="1"/>
          <p:nvPr/>
        </p:nvSpPr>
        <p:spPr>
          <a:xfrm>
            <a:off x="0" y="14582"/>
            <a:ext cx="24384000" cy="2800767"/>
          </a:xfrm>
          <a:prstGeom prst="rect">
            <a:avLst/>
          </a:prstGeom>
          <a:noFill/>
        </p:spPr>
        <p:txBody>
          <a:bodyPr wrap="square">
            <a:spAutoFit/>
          </a:bodyPr>
          <a:lstStyle/>
          <a:p>
            <a:pPr marL="0" marR="0" lvl="0" indent="0" algn="ctr" defTabSz="1828800" rtl="0" eaLnBrk="1" fontAlgn="auto" latinLnBrk="0" hangingPunct="1">
              <a:spcBef>
                <a:spcPts val="2000"/>
              </a:spcBef>
              <a:spcAft>
                <a:spcPts val="0"/>
              </a:spcAft>
              <a:buClrTx/>
              <a:buSzTx/>
              <a:buFont typeface="Arial" panose="020B0604020202020204" pitchFamily="34" charset="0"/>
              <a:buNone/>
              <a:tabLst/>
              <a:defRPr sz="7200" b="1"/>
            </a:pPr>
            <a:r>
              <a:rPr kumimoji="0" lang="en-US" sz="8800" b="1" i="0" u="none" strike="noStrike" kern="1200" cap="none" spc="0" normalizeH="0" baseline="0" noProof="0" dirty="0">
                <a:ln>
                  <a:noFill/>
                </a:ln>
                <a:solidFill>
                  <a:schemeClr val="bg1"/>
                </a:solidFill>
                <a:effectLst/>
                <a:uLnTx/>
                <a:uFillTx/>
                <a:latin typeface="Trebuchet MS" panose="020B0603020202020204"/>
                <a:ea typeface="+mn-ea"/>
                <a:cs typeface="+mn-cs"/>
              </a:rPr>
              <a:t>#2. SACRIFICIAL GIVING PROPELS GOD’S DIVINE PROVIDENCE </a:t>
            </a:r>
            <a:r>
              <a:rPr kumimoji="0" lang="en-US" sz="6000" b="1" i="0" u="none" strike="noStrike" kern="1200" cap="none" spc="0" normalizeH="0" baseline="0" noProof="0" dirty="0">
                <a:ln>
                  <a:noFill/>
                </a:ln>
                <a:solidFill>
                  <a:schemeClr val="bg1"/>
                </a:solidFill>
                <a:effectLst/>
                <a:uLnTx/>
                <a:uFillTx/>
                <a:latin typeface="Trebuchet MS" panose="020B0603020202020204"/>
                <a:ea typeface="+mn-ea"/>
                <a:cs typeface="+mn-cs"/>
              </a:rPr>
              <a:t>(</a:t>
            </a:r>
            <a:r>
              <a:rPr kumimoji="0" lang="en-US" sz="6000" b="1" i="0" u="sng" strike="noStrike" kern="1200" cap="none" spc="0" normalizeH="0" baseline="0" noProof="0" dirty="0">
                <a:ln>
                  <a:noFill/>
                </a:ln>
                <a:solidFill>
                  <a:schemeClr val="bg1"/>
                </a:solidFill>
                <a:effectLst/>
                <a:uLnTx/>
                <a:uFillTx/>
                <a:latin typeface="Trebuchet MS" panose="020B0603020202020204"/>
                <a:ea typeface="+mn-ea"/>
                <a:cs typeface="+mn-cs"/>
              </a:rPr>
              <a:t>Gen 22:14</a:t>
            </a:r>
            <a:r>
              <a:rPr kumimoji="0" lang="en-US" sz="6000" b="1" i="0" u="none" strike="noStrike" kern="1200" cap="none" spc="0" normalizeH="0" baseline="0" noProof="0" dirty="0">
                <a:ln>
                  <a:noFill/>
                </a:ln>
                <a:solidFill>
                  <a:schemeClr val="bg1"/>
                </a:solidFill>
                <a:effectLst/>
                <a:uLnTx/>
                <a:uFillTx/>
                <a:latin typeface="Trebuchet MS" panose="020B0603020202020204"/>
                <a:ea typeface="+mn-ea"/>
                <a:cs typeface="+mn-cs"/>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tle 1"/>
          <p:cNvSpPr txBox="1">
            <a:spLocks noGrp="1"/>
          </p:cNvSpPr>
          <p:nvPr>
            <p:ph type="title"/>
          </p:nvPr>
        </p:nvSpPr>
        <p:spPr>
          <a:xfrm>
            <a:off x="1676400" y="257178"/>
            <a:ext cx="21031200" cy="228597"/>
          </a:xfrm>
          <a:prstGeom prst="rect">
            <a:avLst/>
          </a:prstGeom>
        </p:spPr>
        <p:txBody>
          <a:bodyPr/>
          <a:lstStyle>
            <a:lvl1pPr defTabSz="607161">
              <a:defRPr sz="332"/>
            </a:lvl1pPr>
          </a:lstStyle>
          <a:p>
            <a:r>
              <a:t>.</a:t>
            </a:r>
          </a:p>
        </p:txBody>
      </p:sp>
      <p:sp>
        <p:nvSpPr>
          <p:cNvPr id="185" name="Content Placeholder 2"/>
          <p:cNvSpPr txBox="1">
            <a:spLocks noGrp="1"/>
          </p:cNvSpPr>
          <p:nvPr>
            <p:ph idx="1"/>
          </p:nvPr>
        </p:nvSpPr>
        <p:spPr>
          <a:xfrm>
            <a:off x="736791" y="3108532"/>
            <a:ext cx="23212298" cy="9026212"/>
          </a:xfrm>
          <a:prstGeom prst="rect">
            <a:avLst/>
          </a:prstGeom>
        </p:spPr>
        <p:txBody>
          <a:bodyPr>
            <a:normAutofit lnSpcReduction="10000"/>
          </a:bodyPr>
          <a:lstStyle/>
          <a:p>
            <a:pPr marL="452627" indent="-452627" defTabSz="1810511">
              <a:lnSpc>
                <a:spcPct val="81000"/>
              </a:lnSpc>
              <a:spcBef>
                <a:spcPts val="1900"/>
              </a:spcBef>
              <a:defRPr sz="7128" b="1"/>
            </a:pPr>
            <a:r>
              <a:rPr dirty="0"/>
              <a:t>Covenantal relationship transcends generation. </a:t>
            </a:r>
          </a:p>
          <a:p>
            <a:pPr marL="452627" indent="-452627" defTabSz="1810511">
              <a:lnSpc>
                <a:spcPct val="81000"/>
              </a:lnSpc>
              <a:spcBef>
                <a:spcPts val="1900"/>
              </a:spcBef>
              <a:defRPr sz="7128" b="1"/>
            </a:pPr>
            <a:endParaRPr dirty="0"/>
          </a:p>
          <a:p>
            <a:pPr marL="452627" indent="-452627" defTabSz="1810511">
              <a:lnSpc>
                <a:spcPct val="81000"/>
              </a:lnSpc>
              <a:spcBef>
                <a:spcPts val="1900"/>
              </a:spcBef>
              <a:defRPr sz="7128" b="1"/>
            </a:pPr>
            <a:r>
              <a:rPr dirty="0"/>
              <a:t>It transcends family, produces grace. </a:t>
            </a:r>
          </a:p>
          <a:p>
            <a:pPr marL="452627" indent="-452627" defTabSz="1810511">
              <a:lnSpc>
                <a:spcPct val="81000"/>
              </a:lnSpc>
              <a:spcBef>
                <a:spcPts val="1900"/>
              </a:spcBef>
              <a:defRPr sz="7128" b="1"/>
            </a:pPr>
            <a:endParaRPr dirty="0"/>
          </a:p>
          <a:p>
            <a:pPr marL="452627" indent="-452627" defTabSz="1810511">
              <a:lnSpc>
                <a:spcPct val="150000"/>
              </a:lnSpc>
              <a:spcBef>
                <a:spcPts val="1900"/>
              </a:spcBef>
              <a:defRPr sz="7128" b="1"/>
            </a:pPr>
            <a:r>
              <a:rPr u="sng" dirty="0"/>
              <a:t>Gen. 22:15</a:t>
            </a:r>
          </a:p>
          <a:p>
            <a:pPr marL="452627" indent="-452627" defTabSz="500684">
              <a:lnSpc>
                <a:spcPct val="150000"/>
              </a:lnSpc>
              <a:spcBef>
                <a:spcPts val="0"/>
              </a:spcBef>
              <a:defRPr sz="7128">
                <a:solidFill>
                  <a:srgbClr val="2D0039"/>
                </a:solidFill>
                <a:uFill>
                  <a:solidFill>
                    <a:srgbClr val="2D0039"/>
                  </a:solidFill>
                </a:uFill>
                <a:latin typeface="Canela Bold"/>
                <a:ea typeface="Canela Bold"/>
                <a:cs typeface="Canela Bold"/>
                <a:sym typeface="Canela Bold"/>
              </a:defRPr>
            </a:pPr>
            <a:r>
              <a:rPr b="1" u="sng" dirty="0"/>
              <a:t>Ps</a:t>
            </a:r>
            <a:r>
              <a:rPr lang="en-US" b="1" u="sng" dirty="0"/>
              <a:t>.</a:t>
            </a:r>
            <a:r>
              <a:rPr b="1" u="sng" dirty="0"/>
              <a:t> 37:25-26</a:t>
            </a:r>
            <a:endParaRPr sz="4158" b="1" u="sng" dirty="0">
              <a:solidFill>
                <a:srgbClr val="454545"/>
              </a:solidFill>
            </a:endParaRPr>
          </a:p>
          <a:p>
            <a:pPr marL="452627" indent="-452627" defTabSz="500684">
              <a:lnSpc>
                <a:spcPct val="150000"/>
              </a:lnSpc>
              <a:spcBef>
                <a:spcPts val="0"/>
              </a:spcBef>
              <a:defRPr sz="7128">
                <a:solidFill>
                  <a:srgbClr val="2D0039"/>
                </a:solidFill>
                <a:uFill>
                  <a:solidFill>
                    <a:srgbClr val="2D0039"/>
                  </a:solidFill>
                </a:uFill>
                <a:latin typeface="Canela Bold"/>
                <a:ea typeface="Canela Bold"/>
                <a:cs typeface="Canela Bold"/>
                <a:sym typeface="Canela Bold"/>
              </a:defRPr>
            </a:pPr>
            <a:r>
              <a:rPr b="1" u="sng" dirty="0"/>
              <a:t>Prov</a:t>
            </a:r>
            <a:r>
              <a:rPr lang="en-US" b="1" u="sng" dirty="0"/>
              <a:t>.</a:t>
            </a:r>
            <a:r>
              <a:rPr b="1" u="sng" dirty="0"/>
              <a:t> 10:22</a:t>
            </a:r>
          </a:p>
        </p:txBody>
      </p:sp>
      <p:sp>
        <p:nvSpPr>
          <p:cNvPr id="5" name="TextBox 4">
            <a:extLst>
              <a:ext uri="{FF2B5EF4-FFF2-40B4-BE49-F238E27FC236}">
                <a16:creationId xmlns:a16="http://schemas.microsoft.com/office/drawing/2014/main" id="{A4B104BA-B820-44C6-BD7D-346BB0E7EFD9}"/>
              </a:ext>
            </a:extLst>
          </p:cNvPr>
          <p:cNvSpPr txBox="1"/>
          <p:nvPr/>
        </p:nvSpPr>
        <p:spPr>
          <a:xfrm>
            <a:off x="186613" y="485775"/>
            <a:ext cx="23762476" cy="2286139"/>
          </a:xfrm>
          <a:prstGeom prst="rect">
            <a:avLst/>
          </a:prstGeom>
          <a:noFill/>
        </p:spPr>
        <p:txBody>
          <a:bodyPr wrap="square">
            <a:spAutoFit/>
          </a:bodyPr>
          <a:lstStyle/>
          <a:p>
            <a:pPr marL="452627" marR="0" lvl="0" indent="-452627" algn="ctr" defTabSz="1810511" rtl="0" eaLnBrk="1" fontAlgn="auto" latinLnBrk="0" hangingPunct="1">
              <a:lnSpc>
                <a:spcPct val="81000"/>
              </a:lnSpc>
              <a:spcBef>
                <a:spcPts val="1900"/>
              </a:spcBef>
              <a:spcAft>
                <a:spcPts val="0"/>
              </a:spcAft>
              <a:buClrTx/>
              <a:buSzTx/>
              <a:buFont typeface="Arial" panose="020B0604020202020204" pitchFamily="34" charset="0"/>
              <a:buChar char="•"/>
              <a:tabLst/>
              <a:defRPr sz="7128" b="1"/>
            </a:pPr>
            <a:r>
              <a:rPr kumimoji="0" lang="en-US" sz="8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a:ea typeface="+mn-ea"/>
                <a:cs typeface="+mn-cs"/>
              </a:rPr>
              <a:t>#3. SACRIFICIAL INITIATES COVENANTAL RELATIONSHIPS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itle 1"/>
          <p:cNvSpPr txBox="1">
            <a:spLocks noGrp="1"/>
          </p:cNvSpPr>
          <p:nvPr>
            <p:ph type="title"/>
          </p:nvPr>
        </p:nvSpPr>
        <p:spPr>
          <a:xfrm>
            <a:off x="1676400" y="257178"/>
            <a:ext cx="21031200" cy="228597"/>
          </a:xfrm>
          <a:prstGeom prst="rect">
            <a:avLst/>
          </a:prstGeom>
        </p:spPr>
        <p:txBody>
          <a:bodyPr/>
          <a:lstStyle>
            <a:lvl1pPr defTabSz="607161">
              <a:defRPr sz="332"/>
            </a:lvl1pPr>
          </a:lstStyle>
          <a:p>
            <a:r>
              <a:t>.</a:t>
            </a:r>
          </a:p>
        </p:txBody>
      </p:sp>
      <p:sp>
        <p:nvSpPr>
          <p:cNvPr id="188" name="Content Placeholder 2"/>
          <p:cNvSpPr txBox="1">
            <a:spLocks noGrp="1"/>
          </p:cNvSpPr>
          <p:nvPr>
            <p:ph idx="1"/>
          </p:nvPr>
        </p:nvSpPr>
        <p:spPr>
          <a:xfrm>
            <a:off x="585851" y="2873828"/>
            <a:ext cx="23212298" cy="9237306"/>
          </a:xfrm>
          <a:prstGeom prst="rect">
            <a:avLst/>
          </a:prstGeom>
        </p:spPr>
        <p:txBody>
          <a:bodyPr>
            <a:normAutofit/>
          </a:bodyPr>
          <a:lstStyle/>
          <a:p>
            <a:pPr>
              <a:lnSpc>
                <a:spcPct val="150000"/>
              </a:lnSpc>
              <a:defRPr sz="7200" b="1"/>
            </a:pPr>
            <a:r>
              <a:rPr dirty="0"/>
              <a:t>Through our giving, the course, trajectory and path of our life is changed</a:t>
            </a:r>
          </a:p>
          <a:p>
            <a:pPr>
              <a:lnSpc>
                <a:spcPct val="150000"/>
              </a:lnSpc>
              <a:defRPr sz="7200" b="1"/>
            </a:pPr>
            <a:r>
              <a:rPr u="sng" dirty="0"/>
              <a:t>Gen 22:17-18 </a:t>
            </a:r>
          </a:p>
          <a:p>
            <a:pPr>
              <a:lnSpc>
                <a:spcPct val="150000"/>
              </a:lnSpc>
              <a:defRPr sz="7200" b="1"/>
            </a:pPr>
            <a:r>
              <a:rPr u="sng" dirty="0"/>
              <a:t>2 Chron 1:7-8</a:t>
            </a:r>
          </a:p>
        </p:txBody>
      </p:sp>
      <p:sp>
        <p:nvSpPr>
          <p:cNvPr id="5" name="TextBox 4">
            <a:extLst>
              <a:ext uri="{FF2B5EF4-FFF2-40B4-BE49-F238E27FC236}">
                <a16:creationId xmlns:a16="http://schemas.microsoft.com/office/drawing/2014/main" id="{406AB60E-D57F-410B-B01E-3B88D42048F5}"/>
              </a:ext>
            </a:extLst>
          </p:cNvPr>
          <p:cNvSpPr txBox="1"/>
          <p:nvPr/>
        </p:nvSpPr>
        <p:spPr>
          <a:xfrm>
            <a:off x="0" y="257178"/>
            <a:ext cx="24384000" cy="2529923"/>
          </a:xfrm>
          <a:prstGeom prst="rect">
            <a:avLst/>
          </a:prstGeom>
          <a:noFill/>
        </p:spPr>
        <p:txBody>
          <a:bodyPr wrap="square">
            <a:spAutoFit/>
          </a:bodyPr>
          <a:lstStyle/>
          <a:p>
            <a:pPr marR="0" lvl="0" algn="ctr" defTabSz="1828800" rtl="0" eaLnBrk="1" fontAlgn="auto" latinLnBrk="0" hangingPunct="1">
              <a:lnSpc>
                <a:spcPct val="90000"/>
              </a:lnSpc>
              <a:spcBef>
                <a:spcPts val="2000"/>
              </a:spcBef>
              <a:spcAft>
                <a:spcPts val="0"/>
              </a:spcAft>
              <a:buClrTx/>
              <a:buSzTx/>
              <a:tabLst/>
              <a:defRPr sz="7200" b="1"/>
            </a:pPr>
            <a:r>
              <a:rPr kumimoji="0" lang="en-US" sz="8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a:ea typeface="+mn-ea"/>
                <a:cs typeface="+mn-cs"/>
              </a:rPr>
              <a:t>#4. SACRIFICIAL GIVING IS VEHICLE FOR TRANSFORMING DIVINE DESTINY.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1"/>
          <p:cNvSpPr txBox="1">
            <a:spLocks noGrp="1"/>
          </p:cNvSpPr>
          <p:nvPr>
            <p:ph type="title"/>
          </p:nvPr>
        </p:nvSpPr>
        <p:spPr>
          <a:xfrm>
            <a:off x="1676400" y="257178"/>
            <a:ext cx="21031200" cy="228597"/>
          </a:xfrm>
          <a:prstGeom prst="rect">
            <a:avLst/>
          </a:prstGeom>
        </p:spPr>
        <p:txBody>
          <a:bodyPr/>
          <a:lstStyle>
            <a:lvl1pPr defTabSz="607161">
              <a:defRPr sz="332"/>
            </a:lvl1pPr>
          </a:lstStyle>
          <a:p>
            <a:r>
              <a:t>.</a:t>
            </a:r>
          </a:p>
        </p:txBody>
      </p:sp>
      <p:sp>
        <p:nvSpPr>
          <p:cNvPr id="191" name="Content Placeholder 2"/>
          <p:cNvSpPr txBox="1">
            <a:spLocks noGrp="1"/>
          </p:cNvSpPr>
          <p:nvPr>
            <p:ph idx="1"/>
          </p:nvPr>
        </p:nvSpPr>
        <p:spPr>
          <a:xfrm>
            <a:off x="416250" y="2929812"/>
            <a:ext cx="23212298" cy="9594202"/>
          </a:xfrm>
          <a:prstGeom prst="rect">
            <a:avLst/>
          </a:prstGeom>
        </p:spPr>
        <p:txBody>
          <a:bodyPr>
            <a:normAutofit fontScale="92500" lnSpcReduction="10000"/>
          </a:bodyPr>
          <a:lstStyle/>
          <a:p>
            <a:pPr marL="0" indent="0" algn="just" defTabSz="1773936">
              <a:lnSpc>
                <a:spcPct val="150000"/>
              </a:lnSpc>
              <a:spcBef>
                <a:spcPts val="1900"/>
              </a:spcBef>
              <a:buNone/>
              <a:defRPr sz="6984" b="1"/>
            </a:pPr>
            <a:r>
              <a:rPr dirty="0"/>
              <a:t>#a. I will bless you</a:t>
            </a:r>
          </a:p>
          <a:p>
            <a:pPr marL="0" indent="0" algn="just" defTabSz="1773936">
              <a:lnSpc>
                <a:spcPct val="150000"/>
              </a:lnSpc>
              <a:spcBef>
                <a:spcPts val="1900"/>
              </a:spcBef>
              <a:buNone/>
              <a:defRPr sz="6984" b="1"/>
            </a:pPr>
            <a:r>
              <a:rPr dirty="0"/>
              <a:t>#b. I will multiply your offspring as the stars of the heaven </a:t>
            </a:r>
            <a:r>
              <a:rPr lang="en-US" dirty="0"/>
              <a:t>   	</a:t>
            </a:r>
            <a:r>
              <a:rPr dirty="0"/>
              <a:t>as the sand of the sea shore</a:t>
            </a:r>
          </a:p>
          <a:p>
            <a:pPr marL="0" indent="0" algn="just" defTabSz="1773936">
              <a:lnSpc>
                <a:spcPct val="150000"/>
              </a:lnSpc>
              <a:spcBef>
                <a:spcPts val="1900"/>
              </a:spcBef>
              <a:buNone/>
              <a:defRPr sz="6984" b="1"/>
            </a:pPr>
            <a:r>
              <a:rPr dirty="0"/>
              <a:t>#c. Your offspring shall posses the gate of his enemy </a:t>
            </a:r>
          </a:p>
          <a:p>
            <a:pPr marL="0" indent="0" algn="just" defTabSz="1773936">
              <a:lnSpc>
                <a:spcPct val="150000"/>
              </a:lnSpc>
              <a:spcBef>
                <a:spcPts val="1900"/>
              </a:spcBef>
              <a:buNone/>
              <a:defRPr sz="6984" b="1"/>
            </a:pPr>
            <a:r>
              <a:rPr dirty="0"/>
              <a:t>#d. Out of your offspring all nations shall be blessed </a:t>
            </a:r>
          </a:p>
          <a:p>
            <a:pPr marL="0" indent="0" algn="just" defTabSz="1773936">
              <a:lnSpc>
                <a:spcPct val="150000"/>
              </a:lnSpc>
              <a:spcBef>
                <a:spcPts val="1900"/>
              </a:spcBef>
              <a:buNone/>
              <a:defRPr sz="6984" b="1"/>
            </a:pPr>
            <a:r>
              <a:rPr lang="en-US" dirty="0"/>
              <a:t>	</a:t>
            </a:r>
            <a:r>
              <a:rPr u="sng" dirty="0"/>
              <a:t>Gen 20:20</a:t>
            </a:r>
          </a:p>
        </p:txBody>
      </p:sp>
      <p:sp>
        <p:nvSpPr>
          <p:cNvPr id="5" name="TextBox 4">
            <a:extLst>
              <a:ext uri="{FF2B5EF4-FFF2-40B4-BE49-F238E27FC236}">
                <a16:creationId xmlns:a16="http://schemas.microsoft.com/office/drawing/2014/main" id="{008E530A-5A3A-42D0-AEC9-C79AFB75B7A7}"/>
              </a:ext>
            </a:extLst>
          </p:cNvPr>
          <p:cNvSpPr txBox="1"/>
          <p:nvPr/>
        </p:nvSpPr>
        <p:spPr>
          <a:xfrm>
            <a:off x="130629" y="0"/>
            <a:ext cx="24253371" cy="2529923"/>
          </a:xfrm>
          <a:prstGeom prst="rect">
            <a:avLst/>
          </a:prstGeom>
          <a:noFill/>
        </p:spPr>
        <p:txBody>
          <a:bodyPr wrap="square">
            <a:spAutoFit/>
          </a:bodyPr>
          <a:lstStyle/>
          <a:p>
            <a:pPr marR="0" lvl="0" algn="ctr" defTabSz="1773936" rtl="0" eaLnBrk="1" fontAlgn="auto" latinLnBrk="0" hangingPunct="1">
              <a:lnSpc>
                <a:spcPct val="90000"/>
              </a:lnSpc>
              <a:spcBef>
                <a:spcPts val="1900"/>
              </a:spcBef>
              <a:spcAft>
                <a:spcPts val="0"/>
              </a:spcAft>
              <a:buClrTx/>
              <a:buSzTx/>
              <a:tabLst/>
              <a:defRPr sz="6984" b="1"/>
            </a:pPr>
            <a:r>
              <a:rPr kumimoji="0" lang="en-US" sz="8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a:ea typeface="+mn-ea"/>
                <a:cs typeface="+mn-cs"/>
              </a:rPr>
              <a:t>#5. SACRIFICIAL LIVING PRODUCES GENERATIONAL BLESSINGS </a:t>
            </a:r>
            <a:r>
              <a:rPr kumimoji="0" lang="en-US" sz="6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a:rPr>
              <a:t>(GEN 22:17-19)</a:t>
            </a:r>
            <a:endParaRPr lang="en-US" sz="60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theme/theme1.xml><?xml version="1.0" encoding="utf-8"?>
<a:theme xmlns:a="http://schemas.openxmlformats.org/drawingml/2006/main" name="Wood-Texture-PowerPoint-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219F134A-F226-4D0B-947B-0E728C960026}" vid="{9AEC0E34-91E5-49A0-9053-95F938AC0C2A}"/>
    </a:ext>
  </a:extLst>
</a:theme>
</file>

<file path=ppt/theme/theme2.xml><?xml version="1.0" encoding="utf-8"?>
<a:theme xmlns:a="http://schemas.openxmlformats.org/drawingml/2006/main" name="23_ClassicWhite">
  <a:themeElements>
    <a:clrScheme name="23_ClassicWhite">
      <a:dk1>
        <a:srgbClr val="000000"/>
      </a:dk1>
      <a:lt1>
        <a:srgbClr val="FFFFFF"/>
      </a:lt1>
      <a:dk2>
        <a:srgbClr val="A7A7A7"/>
      </a:dk2>
      <a:lt2>
        <a:srgbClr val="535353"/>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Helvetica Neue"/>
        <a:ea typeface="Helvetica Neue"/>
        <a:cs typeface="Helvetica Neue"/>
      </a:majorFont>
      <a:minorFont>
        <a:latin typeface="Helvetica"/>
        <a:ea typeface="Helvetica"/>
        <a:cs typeface="Helvetica"/>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Wood-Texture-PowerPoint-Template</Template>
  <TotalTime>0</TotalTime>
  <Words>752</Words>
  <Application>Microsoft Office PowerPoint</Application>
  <PresentationFormat>Custom</PresentationFormat>
  <Paragraphs>93</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Black</vt:lpstr>
      <vt:lpstr>Canela Bold</vt:lpstr>
      <vt:lpstr>Helvetica Neue</vt:lpstr>
      <vt:lpstr>Rockwell Extra Bold</vt:lpstr>
      <vt:lpstr>Trebuchet MS</vt:lpstr>
      <vt:lpstr>Wood-Texture-PowerPoint-Template</vt:lpstr>
      <vt:lpstr>THE BEAUTY OF SACRIFICIAL  GIVING</vt:lpstr>
      <vt:lpstr>PowerPoint Presentation</vt:lpstr>
      <vt:lpstr>INTROSPECTION  (CONT’D)</vt:lpstr>
      <vt:lpstr>.</vt:lpstr>
      <vt:lpstr>.</vt:lpstr>
      <vt:lpstr>.</vt:lpstr>
      <vt:lpstr>.</vt:lpstr>
      <vt:lpstr>.</vt:lpstr>
      <vt:lpstr>.</vt:lpstr>
      <vt:lpstr>#6. SACRIFICIAL GIVING HAS POWER TO PRODUCE DIVINE FAVOUR. </vt:lpstr>
      <vt:lpstr>.</vt:lpstr>
      <vt:lpstr>.</vt:lpstr>
      <vt:lpstr>ADMONITIONS</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BEAUTY OF SACRIFICIAL  GIVING</dc:title>
  <cp:lastModifiedBy>Samuel Adoko</cp:lastModifiedBy>
  <cp:revision>1</cp:revision>
  <dcterms:modified xsi:type="dcterms:W3CDTF">2021-11-28T06:04:16Z</dcterms:modified>
</cp:coreProperties>
</file>