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prstGeom prst="rect">
            <a:avLst/>
          </a:prstGeom>
        </p:spPr>
        <p:txBody>
          <a:bodyPr/>
          <a:lstStyle>
            <a:lvl1pPr defTabSz="877823">
              <a:defRPr sz="5184"/>
            </a:lvl1pPr>
          </a:lstStyle>
          <a:p>
            <a:pPr/>
            <a:r>
              <a:t>FROM FRIENDSHIP TOWARDS RELATIONSHIP: TEMPERAMENTAL ISSUES IN FOCUS</a:t>
            </a:r>
          </a:p>
        </p:txBody>
      </p:sp>
      <p:sp>
        <p:nvSpPr>
          <p:cNvPr id="95" name="Subtitle 2"/>
          <p:cNvSpPr txBox="1"/>
          <p:nvPr>
            <p:ph type="subTitle" sz="quarter" idx="1"/>
          </p:nvPr>
        </p:nvSpPr>
        <p:spPr>
          <a:xfrm>
            <a:off x="1524000" y="3602037"/>
            <a:ext cx="9144000" cy="1655762"/>
          </a:xfrm>
          <a:prstGeom prst="rect">
            <a:avLst/>
          </a:prstGeom>
        </p:spPr>
        <p:txBody>
          <a:bodyPr/>
          <a:lstStyle/>
          <a:p>
            <a:pPr>
              <a:defRPr sz="4400"/>
            </a:pPr>
          </a:p>
          <a:p>
            <a:pPr>
              <a:defRPr b="1" sz="4400"/>
            </a:pPr>
            <a:r>
              <a:t>PROV 30:11-14</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22" name="Content Placeholder 2"/>
          <p:cNvSpPr txBox="1"/>
          <p:nvPr>
            <p:ph type="body" idx="1"/>
          </p:nvPr>
        </p:nvSpPr>
        <p:spPr>
          <a:xfrm>
            <a:off x="342898" y="371060"/>
            <a:ext cx="11590023" cy="6122506"/>
          </a:xfrm>
          <a:prstGeom prst="rect">
            <a:avLst/>
          </a:prstGeom>
        </p:spPr>
        <p:txBody>
          <a:bodyPr/>
          <a:lstStyle/>
          <a:p>
            <a:pPr marL="224027" indent="-224027" defTabSz="896111">
              <a:spcBef>
                <a:spcPts val="900"/>
              </a:spcBef>
              <a:defRPr b="1" sz="3234"/>
            </a:pPr>
            <a:r>
              <a:t>Ernest Kretschmer and carl Gustav Jung proposed the division of humans into extraversion and introversion. </a:t>
            </a:r>
            <a:r>
              <a:t>T</a:t>
            </a:r>
            <a:r>
              <a:t>his brought about introverts (seek people and company) and introverts (avoiding compnay and social life)</a:t>
            </a:r>
            <a:endParaRPr sz="2450"/>
          </a:p>
          <a:p>
            <a:pPr marL="224027" indent="-224027" defTabSz="896111">
              <a:spcBef>
                <a:spcPts val="900"/>
              </a:spcBef>
              <a:defRPr b="1" sz="3234"/>
            </a:pPr>
            <a:r>
              <a:t>Eysenck brought about the three factor theory of extraversion, neroticism and psychotism.</a:t>
            </a:r>
            <a:endParaRPr sz="2450"/>
          </a:p>
          <a:p>
            <a:pPr marL="224027" indent="-224027" defTabSz="896111">
              <a:spcBef>
                <a:spcPts val="900"/>
              </a:spcBef>
              <a:defRPr b="1" sz="3234"/>
            </a:pPr>
            <a:r>
              <a:t> extraversion refers to people who are outgoing in nature  and have high levels of activity. </a:t>
            </a:r>
            <a:r>
              <a:t>The opposite is introversion</a:t>
            </a:r>
            <a:endParaRPr sz="3528"/>
          </a:p>
          <a:p>
            <a:pPr marL="224027" indent="-224027" defTabSz="896111">
              <a:spcBef>
                <a:spcPts val="900"/>
              </a:spcBef>
              <a:defRPr b="1" sz="3234"/>
            </a:pPr>
            <a:r>
              <a:t>N</a:t>
            </a:r>
            <a:r>
              <a:t>euroticism refers to nature that is full of anxiety, worries and guilt. The opposit</a:t>
            </a:r>
            <a:r>
              <a:t>e</a:t>
            </a:r>
            <a:r>
              <a:t> is emotional stability </a:t>
            </a:r>
            <a:endParaRPr sz="2450"/>
          </a:p>
          <a:p>
            <a:pPr marL="224027" indent="-224027" defTabSz="896111">
              <a:spcBef>
                <a:spcPts val="900"/>
              </a:spcBef>
              <a:defRPr b="1" sz="3234"/>
            </a:pPr>
            <a:r>
              <a:t>Psychotism refers to people who are aggressive, ego centric antisocial people. </a:t>
            </a:r>
            <a:r>
              <a:t>T</a:t>
            </a:r>
            <a:r>
              <a:t>he opposite is self control </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25" name="Content Placeholder 2"/>
          <p:cNvSpPr txBox="1"/>
          <p:nvPr>
            <p:ph type="body" idx="1"/>
          </p:nvPr>
        </p:nvSpPr>
        <p:spPr>
          <a:xfrm>
            <a:off x="342899" y="371060"/>
            <a:ext cx="11462657" cy="6122506"/>
          </a:xfrm>
          <a:prstGeom prst="rect">
            <a:avLst/>
          </a:prstGeom>
        </p:spPr>
        <p:txBody>
          <a:bodyPr/>
          <a:lstStyle/>
          <a:p>
            <a:pPr>
              <a:defRPr b="1" sz="3600"/>
            </a:pPr>
            <a:r>
              <a:t>#P.T. Costa and R.R. McCrae came out with the 5-factor mode theory</a:t>
            </a:r>
          </a:p>
          <a:p>
            <a:pPr>
              <a:defRPr b="1" sz="3600"/>
            </a:pPr>
            <a:r>
              <a:t>Openness to experience</a:t>
            </a:r>
          </a:p>
          <a:p>
            <a:pPr>
              <a:defRPr b="1" sz="3600"/>
            </a:pPr>
            <a:r>
              <a:t>Conscientiousness: </a:t>
            </a:r>
          </a:p>
          <a:p>
            <a:pPr>
              <a:defRPr b="1" sz="3600"/>
            </a:pPr>
            <a:r>
              <a:t>Extraversion </a:t>
            </a:r>
          </a:p>
          <a:p>
            <a:pPr>
              <a:defRPr b="1" sz="3600"/>
            </a:pPr>
            <a:r>
              <a:t>Agreeableness </a:t>
            </a:r>
          </a:p>
          <a:p>
            <a:pPr>
              <a:defRPr b="1" sz="3600"/>
            </a:pPr>
            <a:r>
              <a:t>Neuroticism </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28" name="Content Placeholder 2"/>
          <p:cNvSpPr txBox="1"/>
          <p:nvPr>
            <p:ph type="body" idx="1"/>
          </p:nvPr>
        </p:nvSpPr>
        <p:spPr>
          <a:xfrm>
            <a:off x="342899" y="371060"/>
            <a:ext cx="11462657" cy="6122506"/>
          </a:xfrm>
          <a:prstGeom prst="rect">
            <a:avLst/>
          </a:prstGeom>
        </p:spPr>
        <p:txBody>
          <a:bodyPr/>
          <a:lstStyle/>
          <a:p>
            <a:pPr>
              <a:defRPr b="1" sz="3600"/>
            </a:pPr>
            <a:r>
              <a:t>#Ole Hallesby (Norweigien) and Tim Lahaye (USA)</a:t>
            </a:r>
          </a:p>
          <a:p>
            <a:pPr>
              <a:defRPr b="1" sz="3600"/>
            </a:pPr>
            <a:r>
              <a:t>L</a:t>
            </a:r>
            <a:r>
              <a:t>ooked at the 4 temperaments</a:t>
            </a:r>
          </a:p>
          <a:p>
            <a:pPr>
              <a:defRPr b="1" sz="3600"/>
            </a:pPr>
            <a:r>
              <a:t>Temperament</a:t>
            </a:r>
            <a:r>
              <a:t> was therefore defined as the souls essential response to its surrounding</a:t>
            </a:r>
          </a:p>
          <a:p>
            <a:pPr>
              <a:defRPr b="1" sz="3600"/>
            </a:pPr>
            <a:r>
              <a:t>I</a:t>
            </a:r>
            <a:r>
              <a:t>t is a combination of inborn traits that sub consciously affects man’s behavior </a:t>
            </a:r>
          </a:p>
          <a:p>
            <a:pPr>
              <a:defRPr b="1" sz="3600"/>
            </a:pPr>
            <a:r>
              <a:t>Temperament is a set of positive and negative tendencies towards a specified mode of behavior which one is born with.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31" name="Content Placeholder 2"/>
          <p:cNvSpPr txBox="1"/>
          <p:nvPr>
            <p:ph type="body" idx="1"/>
          </p:nvPr>
        </p:nvSpPr>
        <p:spPr>
          <a:xfrm>
            <a:off x="342899" y="371060"/>
            <a:ext cx="11462657" cy="6122506"/>
          </a:xfrm>
          <a:prstGeom prst="rect">
            <a:avLst/>
          </a:prstGeom>
        </p:spPr>
        <p:txBody>
          <a:bodyPr/>
          <a:lstStyle/>
          <a:p>
            <a:pPr>
              <a:defRPr b="1" sz="3600"/>
            </a:pPr>
            <a:r>
              <a:t>SANGUINE</a:t>
            </a:r>
          </a:p>
          <a:p>
            <a:pPr/>
            <a:r>
              <a:t>Easy to pick in a group (popular), cheerful, happy –go-lucky, carefree, moved by things around them, love people who come across them and embrace them but they are talkative person. </a:t>
            </a:r>
          </a:p>
          <a:p>
            <a:pPr>
              <a:defRPr b="1" sz="3600"/>
            </a:pPr>
          </a:p>
          <a:p>
            <a:pPr>
              <a:defRPr b="1" sz="3600"/>
            </a:pPr>
            <a:r>
              <a:t>Strength of Sanguine</a:t>
            </a:r>
          </a:p>
          <a:p>
            <a:pPr/>
            <a:r>
              <a:t>Friendly, outgoing, warm, lively, caring, sociable, happy, sympathetic, open hearted, helpful, generous, fun-loving, light-hearted, pleasure-oriented, lives in present, frank, expresses emotions freely, forgives easily, apologizes quickly. They are good in business and receptive </a:t>
            </a:r>
          </a:p>
          <a:p>
            <a:pPr/>
          </a:p>
          <a:p>
            <a:pPr/>
            <a:r>
              <a:t>He is nicknamed “</a:t>
            </a:r>
            <a:r>
              <a:rPr i="1"/>
              <a:t>life of party”:</a:t>
            </a:r>
            <a:r>
              <a:t> makes every gathering exciting.</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34" name="Content Placeholder 2"/>
          <p:cNvSpPr txBox="1"/>
          <p:nvPr>
            <p:ph type="body" idx="1"/>
          </p:nvPr>
        </p:nvSpPr>
        <p:spPr>
          <a:xfrm>
            <a:off x="194310" y="371059"/>
            <a:ext cx="11784332" cy="6354419"/>
          </a:xfrm>
          <a:prstGeom prst="rect">
            <a:avLst/>
          </a:prstGeom>
        </p:spPr>
        <p:txBody>
          <a:bodyPr/>
          <a:lstStyle/>
          <a:p>
            <a:pPr marL="221742" indent="-221742" defTabSz="886968">
              <a:lnSpc>
                <a:spcPct val="81000"/>
              </a:lnSpc>
              <a:spcBef>
                <a:spcPts val="900"/>
              </a:spcBef>
              <a:defRPr b="1" sz="3492"/>
            </a:pPr>
            <a:r>
              <a:t>Weakness of Sanguine:</a:t>
            </a:r>
          </a:p>
          <a:p>
            <a:pPr marL="221742" indent="-221742" defTabSz="886968">
              <a:lnSpc>
                <a:spcPct val="81000"/>
              </a:lnSpc>
              <a:spcBef>
                <a:spcPts val="900"/>
              </a:spcBef>
              <a:defRPr sz="3492"/>
            </a:pPr>
            <a:r>
              <a:t>Th</a:t>
            </a:r>
            <a:r>
              <a:t>ey seem bold outward but fearful/ coward inward </a:t>
            </a:r>
          </a:p>
          <a:p>
            <a:pPr marL="221742" indent="-221742" defTabSz="886968">
              <a:lnSpc>
                <a:spcPct val="81000"/>
              </a:lnSpc>
              <a:spcBef>
                <a:spcPts val="900"/>
              </a:spcBef>
              <a:defRPr sz="3492"/>
            </a:pPr>
            <a:r>
              <a:t>T</a:t>
            </a:r>
            <a:r>
              <a:t>hery are unstable and likely to repeat mistakes, faults and failure constantly </a:t>
            </a:r>
          </a:p>
          <a:p>
            <a:pPr marL="221742" indent="-221742" defTabSz="886968">
              <a:lnSpc>
                <a:spcPct val="81000"/>
              </a:lnSpc>
              <a:spcBef>
                <a:spcPts val="900"/>
              </a:spcBef>
              <a:defRPr sz="3492"/>
            </a:pPr>
            <a:r>
              <a:t>Unpredictable, Undependable –forgets promises easily, </a:t>
            </a:r>
          </a:p>
          <a:p>
            <a:pPr marL="221742" indent="-221742" defTabSz="886968">
              <a:lnSpc>
                <a:spcPct val="81000"/>
              </a:lnSpc>
              <a:spcBef>
                <a:spcPts val="900"/>
              </a:spcBef>
              <a:defRPr sz="3492"/>
            </a:pPr>
            <a:r>
              <a:t>Can be loving one minute and explode in anger the next, weak- willed, morally weak, flexible conscience</a:t>
            </a:r>
          </a:p>
          <a:p>
            <a:pPr marL="221742" indent="-221742" defTabSz="886968">
              <a:lnSpc>
                <a:spcPct val="81000"/>
              </a:lnSpc>
              <a:spcBef>
                <a:spcPts val="900"/>
              </a:spcBef>
              <a:defRPr sz="3492"/>
            </a:pPr>
            <a:r>
              <a:t>Loud, talks too much, overdresses, frivolous, some can eat too much. </a:t>
            </a:r>
          </a:p>
          <a:p>
            <a:pPr marL="221742" indent="-221742" defTabSz="886968">
              <a:lnSpc>
                <a:spcPct val="81000"/>
              </a:lnSpc>
              <a:spcBef>
                <a:spcPts val="900"/>
              </a:spcBef>
              <a:defRPr sz="3492"/>
            </a:pPr>
            <a:r>
              <a:t>Disorganized, superficial, not serious, copies fashion blindly, restless, naïve, childish, not analytical, clumsy, greedy, copies blindly (follower of crowd), </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37" name="Content Placeholder 2"/>
          <p:cNvSpPr txBox="1"/>
          <p:nvPr>
            <p:ph type="body" idx="1"/>
          </p:nvPr>
        </p:nvSpPr>
        <p:spPr>
          <a:xfrm>
            <a:off x="194310" y="371059"/>
            <a:ext cx="11784332" cy="6354419"/>
          </a:xfrm>
          <a:prstGeom prst="rect">
            <a:avLst/>
          </a:prstGeom>
        </p:spPr>
        <p:txBody>
          <a:bodyPr/>
          <a:lstStyle/>
          <a:p>
            <a:pPr marL="224027" indent="-224027" defTabSz="896111">
              <a:lnSpc>
                <a:spcPct val="81000"/>
              </a:lnSpc>
              <a:spcBef>
                <a:spcPts val="900"/>
              </a:spcBef>
              <a:defRPr b="1" sz="3528"/>
            </a:pPr>
            <a:r>
              <a:t>Weakness of Sanguine:</a:t>
            </a:r>
          </a:p>
          <a:p>
            <a:pPr marL="224027" indent="-224027" defTabSz="896111">
              <a:lnSpc>
                <a:spcPct val="81000"/>
              </a:lnSpc>
              <a:spcBef>
                <a:spcPts val="900"/>
              </a:spcBef>
              <a:defRPr sz="3528"/>
            </a:pPr>
            <a:r>
              <a:t>Idilish, not analytical, clumsy, greedy, copies blindly (follower of crowd), </a:t>
            </a:r>
          </a:p>
          <a:p>
            <a:pPr marL="224027" indent="-224027" defTabSz="896111">
              <a:lnSpc>
                <a:spcPct val="81000"/>
              </a:lnSpc>
              <a:spcBef>
                <a:spcPts val="900"/>
              </a:spcBef>
              <a:defRPr sz="3528"/>
            </a:pPr>
            <a:r>
              <a:t>Worldly, liar, exaggerates, noisy, undisciplined, ego centric, boastful. Wallows in self glory.</a:t>
            </a:r>
          </a:p>
          <a:p>
            <a:pPr marL="224027" indent="-224027" defTabSz="896111">
              <a:lnSpc>
                <a:spcPct val="81000"/>
              </a:lnSpc>
              <a:spcBef>
                <a:spcPts val="900"/>
              </a:spcBef>
              <a:defRPr sz="3528"/>
            </a:pPr>
            <a:r>
              <a:t>In terms of money, they are unable to account for money very well. They don’t use it on themselves but impulse and emergency issue</a:t>
            </a:r>
          </a:p>
          <a:p>
            <a:pPr marL="224027" indent="-224027" defTabSz="896111">
              <a:lnSpc>
                <a:spcPct val="81000"/>
              </a:lnSpc>
              <a:spcBef>
                <a:spcPts val="900"/>
              </a:spcBef>
              <a:defRPr sz="3528"/>
            </a:pPr>
            <a:r>
              <a:t>Peter was a typical sanguine he can talk and even rebuke Jesus. Matt 16:15-20, 21-23; John 6:69-71;  </a:t>
            </a:r>
          </a:p>
          <a:p>
            <a:pPr marL="224027" indent="-224027" defTabSz="896111">
              <a:lnSpc>
                <a:spcPct val="81000"/>
              </a:lnSpc>
              <a:spcBef>
                <a:spcPts val="900"/>
              </a:spcBef>
              <a:defRPr b="1" sz="3528"/>
            </a:pPr>
            <a:r>
              <a:t>D</a:t>
            </a:r>
            <a:r>
              <a:t>avid is also a typical sanguine. 2 Sam 11… David and Bersheba, he attracts a large followers, 2 sam 15</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9"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40" name="Content Placeholder 2"/>
          <p:cNvSpPr txBox="1"/>
          <p:nvPr>
            <p:ph type="body" idx="1"/>
          </p:nvPr>
        </p:nvSpPr>
        <p:spPr>
          <a:xfrm>
            <a:off x="342899" y="371060"/>
            <a:ext cx="11462657" cy="6122506"/>
          </a:xfrm>
          <a:prstGeom prst="rect">
            <a:avLst/>
          </a:prstGeom>
        </p:spPr>
        <p:txBody>
          <a:bodyPr/>
          <a:lstStyle/>
          <a:p>
            <a:pPr marL="224027" indent="-224027" defTabSz="896111">
              <a:lnSpc>
                <a:spcPct val="81000"/>
              </a:lnSpc>
              <a:spcBef>
                <a:spcPts val="900"/>
              </a:spcBef>
              <a:defRPr b="1" sz="3528"/>
            </a:pPr>
            <a:r>
              <a:t>S</a:t>
            </a:r>
            <a:r>
              <a:t>anguine in Marriage</a:t>
            </a:r>
          </a:p>
          <a:p>
            <a:pPr marL="224027" indent="-224027" defTabSz="896111">
              <a:lnSpc>
                <a:spcPct val="81000"/>
              </a:lnSpc>
              <a:spcBef>
                <a:spcPts val="900"/>
              </a:spcBef>
              <a:defRPr b="1" sz="3528"/>
            </a:pPr>
            <a:r>
              <a:t>Many Chances are open to the sanguine but the best partner is the Melancholic. </a:t>
            </a:r>
            <a:r>
              <a:t>T</a:t>
            </a:r>
            <a:r>
              <a:t>hey bring orderliness into balance </a:t>
            </a:r>
          </a:p>
          <a:p>
            <a:pPr marL="224027" indent="-224027" defTabSz="896111">
              <a:lnSpc>
                <a:spcPct val="81000"/>
              </a:lnSpc>
              <a:spcBef>
                <a:spcPts val="900"/>
              </a:spcBef>
              <a:defRPr b="1" sz="3528"/>
            </a:pPr>
          </a:p>
          <a:p>
            <a:pPr marL="264032" indent="-264032" defTabSz="896111">
              <a:lnSpc>
                <a:spcPct val="81000"/>
              </a:lnSpc>
              <a:spcBef>
                <a:spcPts val="900"/>
              </a:spcBef>
              <a:defRPr b="1" sz="3234"/>
            </a:pPr>
            <a:r>
              <a:t>What to from a sanguine spouse:</a:t>
            </a:r>
          </a:p>
          <a:p>
            <a:pPr marL="224027" indent="-224027" defTabSz="896111">
              <a:lnSpc>
                <a:spcPct val="81000"/>
              </a:lnSpc>
              <a:spcBef>
                <a:spcPts val="900"/>
              </a:spcBef>
              <a:defRPr sz="2744"/>
            </a:pPr>
            <a:r>
              <a:t>Be ready to receive a lot of friends, unplanned events</a:t>
            </a:r>
          </a:p>
          <a:p>
            <a:pPr marL="224027" indent="-224027" defTabSz="896111">
              <a:lnSpc>
                <a:spcPct val="81000"/>
              </a:lnSpc>
              <a:spcBef>
                <a:spcPts val="900"/>
              </a:spcBef>
              <a:defRPr sz="2744"/>
            </a:pPr>
            <a:r>
              <a:t>Be ready to handle unfulfilled promises</a:t>
            </a:r>
          </a:p>
          <a:p>
            <a:pPr marL="224027" indent="-224027" defTabSz="896111">
              <a:lnSpc>
                <a:spcPct val="81000"/>
              </a:lnSpc>
              <a:spcBef>
                <a:spcPts val="900"/>
              </a:spcBef>
              <a:defRPr sz="2744"/>
            </a:pPr>
            <a:r>
              <a:t>Be ready to live in a world where you won’t have maximum attention.</a:t>
            </a:r>
          </a:p>
          <a:p>
            <a:pPr marL="224027" indent="-224027" defTabSz="896111">
              <a:lnSpc>
                <a:spcPct val="81000"/>
              </a:lnSpc>
              <a:spcBef>
                <a:spcPts val="900"/>
              </a:spcBef>
              <a:defRPr sz="2744"/>
            </a:pPr>
            <a:r>
              <a:t>Be ready to live in a world where you can hardly meet means economically.</a:t>
            </a:r>
          </a:p>
          <a:p>
            <a:pPr marL="224027" indent="-224027" defTabSz="896111">
              <a:lnSpc>
                <a:spcPct val="81000"/>
              </a:lnSpc>
              <a:spcBef>
                <a:spcPts val="900"/>
              </a:spcBef>
              <a:defRPr sz="2744"/>
            </a:pPr>
            <a:r>
              <a:t>Have a listening ear than a talking mouth.</a:t>
            </a:r>
          </a:p>
          <a:p>
            <a:pPr marL="224027" indent="-224027" defTabSz="896111">
              <a:lnSpc>
                <a:spcPct val="81000"/>
              </a:lnSpc>
              <a:spcBef>
                <a:spcPts val="900"/>
              </a:spcBef>
              <a:defRPr sz="2744"/>
            </a:pPr>
            <a:r>
              <a:t>Be ready to have noisy home </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43" name="Content Placeholder 2"/>
          <p:cNvSpPr txBox="1"/>
          <p:nvPr>
            <p:ph type="body" idx="1"/>
          </p:nvPr>
        </p:nvSpPr>
        <p:spPr>
          <a:xfrm>
            <a:off x="342899" y="371060"/>
            <a:ext cx="11462657" cy="6122506"/>
          </a:xfrm>
          <a:prstGeom prst="rect">
            <a:avLst/>
          </a:prstGeom>
        </p:spPr>
        <p:txBody>
          <a:bodyPr/>
          <a:lstStyle/>
          <a:p>
            <a:pPr>
              <a:defRPr b="1" sz="2500"/>
            </a:pPr>
            <a:r>
              <a:t>How to manage sanguine relationship/ marriage:</a:t>
            </a:r>
          </a:p>
          <a:p>
            <a:pPr>
              <a:defRPr sz="2500"/>
            </a:pPr>
            <a:r>
              <a:t>Manage their social lives – look at things that will help keep them home and clump them home </a:t>
            </a:r>
          </a:p>
          <a:p>
            <a:pPr>
              <a:defRPr sz="2500"/>
            </a:pPr>
            <a:r>
              <a:t>Help them re-organize their lives: socially spiritually and economically </a:t>
            </a:r>
          </a:p>
          <a:p>
            <a:pPr>
              <a:defRPr sz="2500"/>
            </a:pPr>
            <a:r>
              <a:t>Be interested in their businesses and take keen interest in the performance of their businesses on a daily and weekly basis.</a:t>
            </a:r>
          </a:p>
          <a:p>
            <a:pPr>
              <a:defRPr sz="2500"/>
            </a:pPr>
            <a:r>
              <a:t>They eat a lot because of their numerous friends – wanting to please them. Take keen interest in their eating habits. </a:t>
            </a:r>
          </a:p>
          <a:p>
            <a:pPr>
              <a:defRPr sz="2500"/>
            </a:pPr>
            <a:r>
              <a:t>Manage their dressing, especially when they are fashionable.</a:t>
            </a:r>
          </a:p>
          <a:p>
            <a:pPr>
              <a:defRPr sz="2500"/>
            </a:pPr>
            <a:r>
              <a:t>Keep a diary on their behalf to help them, especially things with the family, work.</a:t>
            </a:r>
          </a:p>
          <a:p>
            <a:pPr>
              <a:defRPr sz="2500"/>
            </a:pPr>
            <a:r>
              <a:t>Take keen interest in their finances to help them meet their earns means.</a:t>
            </a:r>
          </a:p>
          <a:p>
            <a:pPr>
              <a:defRPr sz="2500"/>
            </a:pPr>
            <a:r>
              <a:t>Take interest in men and women who take interest in them.</a:t>
            </a:r>
          </a:p>
          <a:p>
            <a:pPr>
              <a:defRPr sz="2500"/>
            </a:pPr>
            <a:r>
              <a:t>Be strong enough to discipline spouse when they lie or boast, and it’s not true.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46" name="Content Placeholder 2"/>
          <p:cNvSpPr txBox="1"/>
          <p:nvPr>
            <p:ph type="body" idx="1"/>
          </p:nvPr>
        </p:nvSpPr>
        <p:spPr>
          <a:xfrm>
            <a:off x="342899" y="371059"/>
            <a:ext cx="11462657" cy="6354419"/>
          </a:xfrm>
          <a:prstGeom prst="rect">
            <a:avLst/>
          </a:prstGeom>
        </p:spPr>
        <p:txBody>
          <a:bodyPr/>
          <a:lstStyle/>
          <a:p>
            <a:pPr>
              <a:defRPr b="1" sz="3600"/>
            </a:pPr>
            <a:r>
              <a:t>C</a:t>
            </a:r>
            <a:r>
              <a:t>holeric</a:t>
            </a:r>
          </a:p>
          <a:p>
            <a:pPr/>
            <a:r>
              <a:t>Powerful, he is dynamic, forceful, hardworking, strong-willed type of person. They thrives on activity and has natural leadership qualities. He is full of plans and ideas.</a:t>
            </a:r>
          </a:p>
          <a:p>
            <a:pPr>
              <a:defRPr b="1" sz="3600"/>
            </a:pPr>
          </a:p>
          <a:p>
            <a:pPr>
              <a:defRPr b="1" sz="3600"/>
            </a:pPr>
            <a:r>
              <a:t>Strength of Choleric </a:t>
            </a:r>
          </a:p>
          <a:p>
            <a:pPr/>
            <a:r>
              <a:t>Natural leadership qualities, strong will power, hardworking, purposeful – knows where he is going, tireless worker, confident, bold, courageous, keen minded – fast thinker; assertive, productive and pragmatic </a:t>
            </a:r>
          </a:p>
          <a:p>
            <a:pPr/>
            <a:r>
              <a:t>Motivator of others, makes impact on others, does not waver in the presence of difficulties (obstacles strengthen him).</a:t>
            </a:r>
          </a:p>
          <a:p>
            <a:pPr/>
            <a:r>
              <a:t>Independent, determined, good organizer – can get things done, optimistic, hopeful, achiever, firm, good disciplinarian.</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49" name="Content Placeholder 2"/>
          <p:cNvSpPr txBox="1"/>
          <p:nvPr>
            <p:ph type="body" idx="1"/>
          </p:nvPr>
        </p:nvSpPr>
        <p:spPr>
          <a:xfrm>
            <a:off x="342899" y="371060"/>
            <a:ext cx="11462657" cy="6122506"/>
          </a:xfrm>
          <a:prstGeom prst="rect">
            <a:avLst/>
          </a:prstGeom>
        </p:spPr>
        <p:txBody>
          <a:bodyPr/>
          <a:lstStyle/>
          <a:p>
            <a:pPr>
              <a:lnSpc>
                <a:spcPct val="81000"/>
              </a:lnSpc>
              <a:defRPr b="1" sz="3600"/>
            </a:pPr>
            <a:r>
              <a:t>Weakness of Choleric</a:t>
            </a:r>
          </a:p>
          <a:p>
            <a:pPr>
              <a:lnSpc>
                <a:spcPct val="81000"/>
              </a:lnSpc>
            </a:pPr>
            <a:r>
              <a:t>Hard, inconsiderate, revengeful, crafty, sarcastic, </a:t>
            </a:r>
          </a:p>
          <a:p>
            <a:pPr>
              <a:lnSpc>
                <a:spcPct val="81000"/>
              </a:lnSpc>
            </a:pPr>
          </a:p>
          <a:p>
            <a:pPr>
              <a:lnSpc>
                <a:spcPct val="81000"/>
              </a:lnSpc>
            </a:pPr>
            <a:r>
              <a:t>Proud, bossy, hostile, arrogant, gruff manners, makes decision for others, </a:t>
            </a:r>
          </a:p>
          <a:p>
            <a:pPr>
              <a:lnSpc>
                <a:spcPct val="81000"/>
              </a:lnSpc>
            </a:pPr>
          </a:p>
          <a:p>
            <a:pPr>
              <a:lnSpc>
                <a:spcPct val="81000"/>
              </a:lnSpc>
            </a:pPr>
            <a:r>
              <a:t>Cold – not friendly, quarrelsome, unapologetic, unforgiving, hot-tempered</a:t>
            </a:r>
          </a:p>
          <a:p>
            <a:pPr>
              <a:lnSpc>
                <a:spcPct val="81000"/>
              </a:lnSpc>
            </a:pPr>
          </a:p>
          <a:p>
            <a:pPr>
              <a:lnSpc>
                <a:spcPct val="81000"/>
              </a:lnSpc>
            </a:pPr>
            <a:r>
              <a:t> Opportunist, bullish, abusive, stubborn, looks down on other</a:t>
            </a:r>
          </a:p>
          <a:p>
            <a:pPr>
              <a:lnSpc>
                <a:spcPct val="81000"/>
              </a:lnSpc>
            </a:pPr>
          </a:p>
          <a:p>
            <a:pPr>
              <a:lnSpc>
                <a:spcPct val="81000"/>
              </a:lnSpc>
            </a:pPr>
            <a:r>
              <a:t>Domineering, impatient, sly, unsympathetic, cruel, intolerant.</a:t>
            </a:r>
          </a:p>
          <a:p>
            <a:pPr>
              <a:lnSpc>
                <a:spcPct val="81000"/>
              </a:lnSpc>
            </a:pPr>
          </a:p>
          <a:p>
            <a:pPr>
              <a:lnSpc>
                <a:spcPct val="81000"/>
              </a:lnSpc>
            </a:pPr>
            <a:r>
              <a:t>Hard to please, narrow in view, </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98" name="Content Placeholder 2"/>
          <p:cNvSpPr txBox="1"/>
          <p:nvPr>
            <p:ph type="body" idx="1"/>
          </p:nvPr>
        </p:nvSpPr>
        <p:spPr>
          <a:xfrm>
            <a:off x="342899" y="371060"/>
            <a:ext cx="11462657" cy="6122506"/>
          </a:xfrm>
          <a:prstGeom prst="rect">
            <a:avLst/>
          </a:prstGeom>
        </p:spPr>
        <p:txBody>
          <a:bodyPr/>
          <a:lstStyle/>
          <a:p>
            <a:pPr marL="221742" indent="-221742" defTabSz="886968">
              <a:spcBef>
                <a:spcPts val="900"/>
              </a:spcBef>
              <a:defRPr sz="2716"/>
            </a:pPr>
            <a:r>
              <a:t>Differences between man and woman: Physical, physiological, mental and sexual</a:t>
            </a:r>
          </a:p>
          <a:p>
            <a:pPr marL="221742" indent="-221742" defTabSz="886968">
              <a:spcBef>
                <a:spcPts val="900"/>
              </a:spcBef>
              <a:defRPr b="1" sz="2716"/>
            </a:pPr>
            <a:r>
              <a:t>Physical difference</a:t>
            </a:r>
            <a:r>
              <a:rPr b="0"/>
              <a:t>: seen in appearance; shape and mode of dressing. There is the need to acknowledge the physical differences as well as the physical weaknesses. Men ought to be gentle.</a:t>
            </a:r>
            <a:endParaRPr b="0"/>
          </a:p>
          <a:p>
            <a:pPr marL="221742" indent="-221742" defTabSz="886968">
              <a:spcBef>
                <a:spcPts val="900"/>
              </a:spcBef>
              <a:defRPr sz="2716"/>
            </a:pPr>
          </a:p>
          <a:p>
            <a:pPr marL="221742" indent="-221742" defTabSz="886968">
              <a:spcBef>
                <a:spcPts val="900"/>
              </a:spcBef>
              <a:defRPr b="1" sz="2716"/>
            </a:pPr>
            <a:r>
              <a:t>Physiological difference:</a:t>
            </a:r>
            <a:r>
              <a:rPr b="0"/>
              <a:t> the hormonal changes and how to relate with the woman. The physiological difference affects the woman during pregnancy and child birth. The woman has soft spots and should be noted: her menstrual cycle and menopausal stage should be noted and acknowledged.</a:t>
            </a:r>
            <a:endParaRPr b="0"/>
          </a:p>
          <a:p>
            <a:pPr marL="221742" indent="-221742" defTabSz="886968">
              <a:spcBef>
                <a:spcPts val="900"/>
              </a:spcBef>
              <a:defRPr sz="2716"/>
            </a:pPr>
          </a:p>
          <a:p>
            <a:pPr marL="221742" indent="-221742" defTabSz="886968">
              <a:spcBef>
                <a:spcPts val="900"/>
              </a:spcBef>
              <a:defRPr b="1" sz="2716"/>
            </a:pPr>
            <a:r>
              <a:t>Social difference: </a:t>
            </a:r>
            <a:r>
              <a:rPr b="0"/>
              <a:t>generally and morally, women are reserved, inward, and courteous. Men on the other hand are outward, except men who are cowards and were bred indoors.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52" name="Content Placeholder 2"/>
          <p:cNvSpPr txBox="1"/>
          <p:nvPr>
            <p:ph type="body" idx="1"/>
          </p:nvPr>
        </p:nvSpPr>
        <p:spPr>
          <a:xfrm>
            <a:off x="342899" y="371060"/>
            <a:ext cx="11462657" cy="6122506"/>
          </a:xfrm>
          <a:prstGeom prst="rect">
            <a:avLst/>
          </a:prstGeom>
        </p:spPr>
        <p:txBody>
          <a:bodyPr/>
          <a:lstStyle/>
          <a:p>
            <a:pPr>
              <a:defRPr b="1" sz="3600"/>
            </a:pPr>
            <a:r>
              <a:t>Choleric in Marriage</a:t>
            </a:r>
          </a:p>
          <a:p>
            <a:pPr>
              <a:defRPr b="1" sz="3600"/>
            </a:pPr>
            <a:r>
              <a:t>They seem to be the christians who are loyal and observe church rules. </a:t>
            </a:r>
            <a:r>
              <a:t>T</a:t>
            </a:r>
            <a:r>
              <a:t>hey can propose and cancel and propose again. </a:t>
            </a:r>
            <a:r>
              <a:t>I</a:t>
            </a:r>
            <a:r>
              <a:t>n marriage the choleric husband is not the happy person to live with, they like argument using sarcastic words on the wife to hurt you. </a:t>
            </a:r>
            <a:r>
              <a:t>T</a:t>
            </a:r>
            <a:r>
              <a:t>hey can beat their wiffe and children sometimes with their hands </a:t>
            </a:r>
          </a:p>
          <a:p>
            <a:pPr>
              <a:defRPr b="1" sz="3600"/>
            </a:pPr>
            <a:r>
              <a:t>If you marry a choleric wife who is not a Christian, it is very difficult to convert her</a:t>
            </a:r>
          </a:p>
          <a:p>
            <a:pPr>
              <a:defRPr b="1" sz="3600"/>
            </a:pPr>
            <a:r>
              <a:t>A non-Christian choleric husband may not allow the wife to come to church. Disobedience can lead to divorce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55" name="Content Placeholder 2"/>
          <p:cNvSpPr txBox="1"/>
          <p:nvPr>
            <p:ph type="body" idx="1"/>
          </p:nvPr>
        </p:nvSpPr>
        <p:spPr>
          <a:xfrm>
            <a:off x="228600" y="371059"/>
            <a:ext cx="11704319" cy="6354419"/>
          </a:xfrm>
          <a:prstGeom prst="rect">
            <a:avLst/>
          </a:prstGeom>
        </p:spPr>
        <p:txBody>
          <a:bodyPr/>
          <a:lstStyle/>
          <a:p>
            <a:pPr>
              <a:defRPr b="1"/>
            </a:pPr>
            <a:r>
              <a:t>Choleric in Relationship/ Marriage</a:t>
            </a:r>
          </a:p>
          <a:p>
            <a:pPr/>
            <a:r>
              <a:t>They take decisions without the other partner.</a:t>
            </a:r>
          </a:p>
          <a:p>
            <a:pPr/>
            <a:r>
              <a:t>They may not necessarily care about Social and emotional needs. </a:t>
            </a:r>
          </a:p>
          <a:p>
            <a:pPr/>
            <a:r>
              <a:t>They are full of egocentrism and prude </a:t>
            </a:r>
          </a:p>
          <a:p>
            <a:pPr/>
            <a:r>
              <a:t>They wouldn’t want to be challenged.</a:t>
            </a:r>
          </a:p>
          <a:p>
            <a:pPr/>
            <a:r>
              <a:t>Forgets about democracy, constructive decision making </a:t>
            </a:r>
          </a:p>
          <a:p>
            <a:pPr/>
            <a:r>
              <a:t>Life in the home is dull and is full of work, office issues in the house.</a:t>
            </a:r>
          </a:p>
          <a:p>
            <a:pPr/>
            <a:r>
              <a:t>There is hardly leisure and pleasure…</a:t>
            </a:r>
          </a:p>
          <a:p>
            <a:pPr/>
            <a:r>
              <a:t>Run ahead of time – futuristic</a:t>
            </a:r>
          </a:p>
          <a:p>
            <a:pPr/>
            <a:r>
              <a:t>They find it very difficult to forgive when you  offend them </a:t>
            </a:r>
          </a:p>
          <a:p>
            <a:pPr/>
            <a:r>
              <a:t>They also find it very difficult to apologies even when they are wrong  </a:t>
            </a:r>
          </a:p>
          <a:p>
            <a:pPr/>
            <a:r>
              <a:t>When Christians, they love the things of God and church but not romantic</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58" name="Content Placeholder 2"/>
          <p:cNvSpPr txBox="1"/>
          <p:nvPr>
            <p:ph type="body" idx="1"/>
          </p:nvPr>
        </p:nvSpPr>
        <p:spPr>
          <a:xfrm>
            <a:off x="342899" y="371060"/>
            <a:ext cx="11462657" cy="6122506"/>
          </a:xfrm>
          <a:prstGeom prst="rect">
            <a:avLst/>
          </a:prstGeom>
        </p:spPr>
        <p:txBody>
          <a:bodyPr/>
          <a:lstStyle/>
          <a:p>
            <a:pPr marL="217170" indent="-217170" defTabSz="868680">
              <a:lnSpc>
                <a:spcPct val="72000"/>
              </a:lnSpc>
              <a:spcBef>
                <a:spcPts val="900"/>
              </a:spcBef>
              <a:defRPr sz="2185"/>
            </a:pPr>
            <a:r>
              <a:t>Be tactical in approach even when he/she is wrong.</a:t>
            </a:r>
          </a:p>
          <a:p>
            <a:pPr marL="217170" indent="-217170" defTabSz="868680">
              <a:lnSpc>
                <a:spcPct val="72000"/>
              </a:lnSpc>
              <a:spcBef>
                <a:spcPts val="900"/>
              </a:spcBef>
              <a:defRPr sz="2185"/>
            </a:pPr>
            <a:r>
              <a:t>Start criticism with praises, See how to flow with them.</a:t>
            </a:r>
          </a:p>
          <a:p>
            <a:pPr marL="217170" indent="-217170" defTabSz="868680">
              <a:lnSpc>
                <a:spcPct val="72000"/>
              </a:lnSpc>
              <a:spcBef>
                <a:spcPts val="900"/>
              </a:spcBef>
              <a:defRPr sz="2185"/>
            </a:pPr>
            <a:r>
              <a:t>Try to manage their visions and future plans, they tend to be boisterous, thy could have huge plans and ideas  </a:t>
            </a:r>
          </a:p>
          <a:p>
            <a:pPr marL="217170" indent="-217170" defTabSz="868680">
              <a:lnSpc>
                <a:spcPct val="72000"/>
              </a:lnSpc>
              <a:spcBef>
                <a:spcPts val="900"/>
              </a:spcBef>
              <a:defRPr sz="2185"/>
            </a:pPr>
            <a:r>
              <a:t>May end up being bullish on children and spouse since they are disciplinarians. Be careful on how to handle them since the house can always be on fire.</a:t>
            </a:r>
          </a:p>
          <a:p>
            <a:pPr marL="217170" indent="-217170" defTabSz="868680">
              <a:lnSpc>
                <a:spcPct val="72000"/>
              </a:lnSpc>
              <a:spcBef>
                <a:spcPts val="900"/>
              </a:spcBef>
              <a:defRPr sz="2185"/>
            </a:pPr>
            <a:r>
              <a:t>They are unapologetic – don’t be expectant on apologies, try to manage apologies when they don’t come.</a:t>
            </a:r>
          </a:p>
          <a:p>
            <a:pPr marL="217170" indent="-217170" defTabSz="868680">
              <a:lnSpc>
                <a:spcPct val="72000"/>
              </a:lnSpc>
              <a:spcBef>
                <a:spcPts val="900"/>
              </a:spcBef>
              <a:defRPr sz="2185"/>
            </a:pPr>
            <a:r>
              <a:t>They will always end up referring you to history since they are unforgiving, even, the history of your relatives. Be careful how to manage such issues.</a:t>
            </a:r>
          </a:p>
          <a:p>
            <a:pPr marL="217170" indent="-217170" defTabSz="868680">
              <a:lnSpc>
                <a:spcPct val="72000"/>
              </a:lnSpc>
              <a:spcBef>
                <a:spcPts val="900"/>
              </a:spcBef>
              <a:defRPr sz="2185"/>
            </a:pPr>
            <a:r>
              <a:t> Due to their domineering nature, they would always want to receive attention being it at home or in the public place and may forget introducing you. Don’t be hurt in such situations. Use a friendly means of drawing their attention.</a:t>
            </a:r>
          </a:p>
          <a:p>
            <a:pPr marL="217170" indent="-217170" defTabSz="868680">
              <a:lnSpc>
                <a:spcPct val="72000"/>
              </a:lnSpc>
              <a:spcBef>
                <a:spcPts val="900"/>
              </a:spcBef>
              <a:defRPr sz="2185"/>
            </a:pPr>
            <a:r>
              <a:t>In cases where you are from a well to do family, note and be ready that your spouse can exploit it at his/her advantage. Manage such circumstances wisely.</a:t>
            </a:r>
          </a:p>
          <a:p>
            <a:pPr marL="217170" indent="-217170" defTabSz="868680">
              <a:lnSpc>
                <a:spcPct val="72000"/>
              </a:lnSpc>
              <a:spcBef>
                <a:spcPts val="900"/>
              </a:spcBef>
              <a:defRPr sz="2185"/>
            </a:pPr>
            <a:r>
              <a:t>Due to their independence and their unconsulting nature, they may acquire properties without your knowledge. Endeavor to make yourself a part owner of such properties. You need to be quizzing and enquiring and nosy sometimes. </a:t>
            </a:r>
          </a:p>
          <a:p>
            <a:pPr marL="217170" indent="-217170" defTabSz="868680">
              <a:lnSpc>
                <a:spcPct val="72000"/>
              </a:lnSpc>
              <a:spcBef>
                <a:spcPts val="900"/>
              </a:spcBef>
              <a:defRPr sz="2185"/>
            </a:pPr>
            <a:r>
              <a:t>Involve yourself in his/her businesses, even though you might not be invited...</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61" name="Content Placeholder 2"/>
          <p:cNvSpPr txBox="1"/>
          <p:nvPr>
            <p:ph type="body" idx="1"/>
          </p:nvPr>
        </p:nvSpPr>
        <p:spPr>
          <a:xfrm>
            <a:off x="342899" y="371060"/>
            <a:ext cx="11462657" cy="6122506"/>
          </a:xfrm>
          <a:prstGeom prst="rect">
            <a:avLst/>
          </a:prstGeom>
        </p:spPr>
        <p:txBody>
          <a:bodyPr/>
          <a:lstStyle/>
          <a:p>
            <a:pPr>
              <a:defRPr b="1" sz="3600"/>
            </a:pPr>
            <a:r>
              <a:t>P</a:t>
            </a:r>
            <a:r>
              <a:t>aul was typical Choleric </a:t>
            </a:r>
          </a:p>
          <a:p>
            <a:pPr>
              <a:defRPr b="1" sz="3600"/>
            </a:pPr>
            <a:r>
              <a:t>Elisha was a Choleric</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64" name="Content Placeholder 2"/>
          <p:cNvSpPr txBox="1"/>
          <p:nvPr>
            <p:ph type="body" idx="1"/>
          </p:nvPr>
        </p:nvSpPr>
        <p:spPr>
          <a:xfrm>
            <a:off x="342899" y="371060"/>
            <a:ext cx="11462657" cy="6122506"/>
          </a:xfrm>
          <a:prstGeom prst="rect">
            <a:avLst/>
          </a:prstGeom>
        </p:spPr>
        <p:txBody>
          <a:bodyPr/>
          <a:lstStyle/>
          <a:p>
            <a:pPr>
              <a:defRPr b="1"/>
            </a:pPr>
            <a:r>
              <a:t>Melancholy: the Perfect man/ Woman</a:t>
            </a:r>
          </a:p>
          <a:p>
            <a:pPr/>
            <a:r>
              <a:t>Gentle, quiet, reserved, shy, sensitive and brilliant. Often gifted in many ways. This is the </a:t>
            </a:r>
            <a:r>
              <a:rPr i="1"/>
              <a:t>richest </a:t>
            </a:r>
            <a:r>
              <a:t>of all the temperaments. Very creative people and geniuses are of this temperament. </a:t>
            </a:r>
          </a:p>
          <a:p>
            <a:pPr/>
          </a:p>
          <a:p>
            <a:pPr/>
            <a:r>
              <a:t>Melancholies often appear gloomy, moody and depressed; hence they are nicknamed “</a:t>
            </a:r>
            <a:r>
              <a:rPr i="1"/>
              <a:t>the black or dark temperaments”.  </a:t>
            </a:r>
            <a:r>
              <a:t>Their search for perfection becomes a burden on their lives. </a:t>
            </a:r>
          </a:p>
          <a:p>
            <a:pPr/>
            <a:r>
              <a:t>They live in the past and future world and not the present world and hence very disappointed in things today</a:t>
            </a:r>
          </a:p>
          <a:p>
            <a:pPr>
              <a:defRPr i="1"/>
            </a:pPr>
          </a:p>
          <a:p>
            <a:pPr/>
            <a:r>
              <a:t>They have contributed a lot to modern science and technology, love of art, and music.</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6"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67" name="Content Placeholder 2"/>
          <p:cNvSpPr txBox="1"/>
          <p:nvPr>
            <p:ph type="body" idx="1"/>
          </p:nvPr>
        </p:nvSpPr>
        <p:spPr>
          <a:xfrm>
            <a:off x="342899" y="371060"/>
            <a:ext cx="11462657" cy="6122506"/>
          </a:xfrm>
          <a:prstGeom prst="rect">
            <a:avLst/>
          </a:prstGeom>
        </p:spPr>
        <p:txBody>
          <a:bodyPr/>
          <a:lstStyle/>
          <a:p>
            <a:pPr>
              <a:defRPr b="1"/>
            </a:pPr>
            <a:r>
              <a:t>Strengths:</a:t>
            </a:r>
            <a:r>
              <a:rPr b="0"/>
              <a:t> </a:t>
            </a:r>
            <a:endParaRPr b="0"/>
          </a:p>
          <a:p>
            <a:pPr/>
            <a:r>
              <a:t>Imaginative, detailed, analytical, creative, intelligent, deep thinker, </a:t>
            </a:r>
          </a:p>
          <a:p>
            <a:pPr/>
            <a:r>
              <a:t>Sensitive – quick to notice the plight and concerns of others; self-sacrificial, considerate, sensitive to needs and feelings of others, compassionate</a:t>
            </a:r>
          </a:p>
          <a:p>
            <a:pPr/>
            <a:r>
              <a:t>Perfectionist, loyal, faithful friend, self-cautious, respectful, </a:t>
            </a:r>
          </a:p>
          <a:p>
            <a:pPr/>
            <a:r>
              <a:t>thoughtful, know their limitation, have self control and very faithful</a:t>
            </a:r>
          </a:p>
          <a:p>
            <a:pPr/>
            <a:r>
              <a:t>They hardly express their emotions, </a:t>
            </a:r>
          </a:p>
          <a:p>
            <a:pPr/>
            <a:r>
              <a:t>Good planner, well-organized, schedulers, principled, well-behaved, particular about manners, academician.</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70" name="Content Placeholder 2"/>
          <p:cNvSpPr txBox="1"/>
          <p:nvPr>
            <p:ph type="body" idx="1"/>
          </p:nvPr>
        </p:nvSpPr>
        <p:spPr>
          <a:xfrm>
            <a:off x="342899" y="371060"/>
            <a:ext cx="11462657" cy="6122506"/>
          </a:xfrm>
          <a:prstGeom prst="rect">
            <a:avLst/>
          </a:prstGeom>
        </p:spPr>
        <p:txBody>
          <a:bodyPr/>
          <a:lstStyle/>
          <a:p>
            <a:pPr>
              <a:defRPr b="1"/>
            </a:pPr>
            <a:r>
              <a:t>Weaknesses: </a:t>
            </a:r>
          </a:p>
          <a:p>
            <a:pPr/>
            <a:r>
              <a:t>Self centered, revengeful, nurses grudges</a:t>
            </a:r>
          </a:p>
          <a:p>
            <a:pPr/>
            <a:r>
              <a:t>Unexcitable</a:t>
            </a:r>
            <a:r>
              <a:rPr b="1"/>
              <a:t>, m</a:t>
            </a:r>
            <a:r>
              <a:t>oody, gloomy, negative, touchy, idealistic </a:t>
            </a:r>
          </a:p>
          <a:p>
            <a:pPr/>
            <a:r>
              <a:t> Suspicious, jealous lover, critical, grumble, professional worrier, poor self-image, insecure, </a:t>
            </a:r>
          </a:p>
          <a:p>
            <a:pPr/>
            <a:r>
              <a:t>Resentful, timid, indecisive, pessimistic, hates opposition, do not change opinions formed on issues </a:t>
            </a:r>
          </a:p>
          <a:p>
            <a:pPr/>
            <a:r>
              <a:t>Entertains persecution, sensitive to what others think of him/her.</a:t>
            </a:r>
          </a:p>
          <a:p>
            <a:pPr/>
            <a:r>
              <a:t> </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2"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73" name="Content Placeholder 2"/>
          <p:cNvSpPr txBox="1"/>
          <p:nvPr>
            <p:ph type="body" idx="1"/>
          </p:nvPr>
        </p:nvSpPr>
        <p:spPr>
          <a:xfrm>
            <a:off x="342899" y="371060"/>
            <a:ext cx="11462657" cy="6122506"/>
          </a:xfrm>
          <a:prstGeom prst="rect">
            <a:avLst/>
          </a:prstGeom>
        </p:spPr>
        <p:txBody>
          <a:bodyPr/>
          <a:lstStyle/>
          <a:p>
            <a:pPr>
              <a:defRPr b="1" sz="3600"/>
            </a:pPr>
            <a:r>
              <a:t>Friendships and Marriage life of the Melancholic </a:t>
            </a:r>
          </a:p>
          <a:p>
            <a:pPr>
              <a:defRPr b="1" sz="3600"/>
            </a:pPr>
            <a:r>
              <a:t>They find it difficult to choose partners </a:t>
            </a:r>
          </a:p>
          <a:p>
            <a:pPr>
              <a:defRPr b="1" sz="3600"/>
            </a:pPr>
            <a:r>
              <a:t>They usually do not meet that perfect partner they want quickly is they reject a lot of suitors.</a:t>
            </a:r>
          </a:p>
          <a:p>
            <a:pPr>
              <a:defRPr b="1" sz="3600"/>
            </a:pPr>
            <a:r>
              <a:t>In the relationship they like nagging and complaining</a:t>
            </a:r>
          </a:p>
          <a:p>
            <a:pPr>
              <a:defRPr b="1" sz="3600"/>
            </a:pPr>
            <a:r>
              <a:t>Very organized on their life, home, </a:t>
            </a:r>
          </a:p>
          <a:p>
            <a:pPr>
              <a:defRPr b="1" sz="3600"/>
            </a:pPr>
            <a:r>
              <a:t>They also find it difficult to observe the good things done by their partners  </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76" name="Content Placeholder 2"/>
          <p:cNvSpPr txBox="1"/>
          <p:nvPr>
            <p:ph type="body" idx="1"/>
          </p:nvPr>
        </p:nvSpPr>
        <p:spPr>
          <a:xfrm>
            <a:off x="342899" y="371060"/>
            <a:ext cx="11462657" cy="6122506"/>
          </a:xfrm>
          <a:prstGeom prst="rect">
            <a:avLst/>
          </a:prstGeom>
        </p:spPr>
        <p:txBody>
          <a:bodyPr/>
          <a:lstStyle/>
          <a:p>
            <a:pPr>
              <a:defRPr b="1" sz="3200"/>
            </a:pPr>
            <a:r>
              <a:t>What to expect from melancholic relationship/spouse:</a:t>
            </a:r>
          </a:p>
          <a:p>
            <a:pPr>
              <a:defRPr sz="3200"/>
            </a:pPr>
            <a:r>
              <a:t>Have the most faithful and loyal friend in your house.</a:t>
            </a:r>
          </a:p>
          <a:p>
            <a:pPr>
              <a:defRPr sz="3200"/>
            </a:pPr>
            <a:r>
              <a:t>You have the most reliable planner and organizer in your house</a:t>
            </a:r>
          </a:p>
          <a:p>
            <a:pPr>
              <a:defRPr sz="3200"/>
            </a:pPr>
            <a:r>
              <a:t>House will be very quiet.</a:t>
            </a:r>
          </a:p>
          <a:p>
            <a:pPr>
              <a:defRPr sz="3200"/>
            </a:pPr>
            <a:r>
              <a:t>Will always be met by a moody face, </a:t>
            </a:r>
          </a:p>
          <a:p>
            <a:pPr>
              <a:defRPr sz="3200"/>
            </a:pPr>
            <a:r>
              <a:t>Difficult to please, finds fault with everything </a:t>
            </a:r>
          </a:p>
          <a:p>
            <a:pPr>
              <a:defRPr sz="3200"/>
            </a:pPr>
            <a:r>
              <a:t>Spouse who analyses situations beyond what you think.</a:t>
            </a:r>
          </a:p>
          <a:p>
            <a:pPr>
              <a:defRPr sz="3200"/>
            </a:pPr>
            <a:r>
              <a:t>You have the most suspicious person in your house with every naïve move.</a:t>
            </a:r>
          </a:p>
          <a:p>
            <a:pPr>
              <a:defRPr sz="3200"/>
            </a:pPr>
            <a:r>
              <a:t>You have the challenge of self - motivating your spouse</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79" name="Content Placeholder 2"/>
          <p:cNvSpPr txBox="1"/>
          <p:nvPr>
            <p:ph type="body" idx="1"/>
          </p:nvPr>
        </p:nvSpPr>
        <p:spPr>
          <a:xfrm>
            <a:off x="342899" y="371059"/>
            <a:ext cx="11462657" cy="6354419"/>
          </a:xfrm>
          <a:prstGeom prst="rect">
            <a:avLst/>
          </a:prstGeom>
        </p:spPr>
        <p:txBody>
          <a:bodyPr/>
          <a:lstStyle/>
          <a:p>
            <a:pPr>
              <a:lnSpc>
                <a:spcPct val="72000"/>
              </a:lnSpc>
              <a:defRPr b="1" sz="2300"/>
            </a:pPr>
            <a:r>
              <a:t>How to manage melancholic spouse:</a:t>
            </a:r>
          </a:p>
          <a:p>
            <a:pPr>
              <a:lnSpc>
                <a:spcPct val="72000"/>
              </a:lnSpc>
              <a:defRPr sz="2300"/>
            </a:pPr>
            <a:r>
              <a:t>Be careful with the kind of gift you buy for them. They may end upp not being appreciative.</a:t>
            </a:r>
          </a:p>
          <a:p>
            <a:pPr>
              <a:lnSpc>
                <a:spcPct val="72000"/>
              </a:lnSpc>
              <a:defRPr sz="2300"/>
            </a:pPr>
            <a:r>
              <a:t>Take time to discover what interests them to help them become active in the house.</a:t>
            </a:r>
          </a:p>
          <a:p>
            <a:pPr>
              <a:lnSpc>
                <a:spcPct val="72000"/>
              </a:lnSpc>
              <a:defRPr sz="2300"/>
            </a:pPr>
            <a:r>
              <a:t>Do a lot of talking to bring out what’s in them. Be ready to talk for a whole day and receive few responses.</a:t>
            </a:r>
          </a:p>
          <a:p>
            <a:pPr>
              <a:lnSpc>
                <a:spcPct val="72000"/>
              </a:lnSpc>
              <a:defRPr sz="2300"/>
            </a:pPr>
            <a:r>
              <a:t>Since they are jealous, be very careful of association with the opposite sex.</a:t>
            </a:r>
          </a:p>
          <a:p>
            <a:pPr>
              <a:lnSpc>
                <a:spcPct val="72000"/>
              </a:lnSpc>
              <a:defRPr sz="2300"/>
            </a:pPr>
            <a:r>
              <a:t>Since spouse could be suspicious, be quick to unearth their thoughts when you see them behaving in a weird way.</a:t>
            </a:r>
          </a:p>
          <a:p>
            <a:pPr>
              <a:lnSpc>
                <a:spcPct val="72000"/>
              </a:lnSpc>
              <a:defRPr sz="2300"/>
            </a:pPr>
            <a:r>
              <a:t>You may have a lot of challenge in getting spouse to associate with your relatives, because of their timid nature. It may seem to your relatives that he/she is unfriendly. Give a positive image of them before others.</a:t>
            </a:r>
          </a:p>
          <a:p>
            <a:pPr>
              <a:lnSpc>
                <a:spcPct val="72000"/>
              </a:lnSpc>
              <a:defRPr sz="2300"/>
            </a:pPr>
            <a:r>
              <a:t>Knowing they are professional worriers, avoid activities that will cause them to think and sink into oblivion.</a:t>
            </a:r>
          </a:p>
          <a:p>
            <a:pPr>
              <a:lnSpc>
                <a:spcPct val="72000"/>
              </a:lnSpc>
              <a:defRPr sz="2300"/>
            </a:pPr>
            <a:r>
              <a:t>Knowing they hate opposition, be careful of some teases, since this could bring up grudges.</a:t>
            </a:r>
          </a:p>
          <a:p>
            <a:pPr>
              <a:lnSpc>
                <a:spcPct val="72000"/>
              </a:lnSpc>
              <a:defRPr sz="2300"/>
            </a:pPr>
            <a:r>
              <a:t>Avoid looking down on the person </a:t>
            </a:r>
          </a:p>
          <a:p>
            <a:pPr>
              <a:lnSpc>
                <a:spcPct val="72000"/>
              </a:lnSpc>
              <a:defRPr sz="2300"/>
            </a:pPr>
            <a:r>
              <a:t>Exploit strengths of spouse in the organization of events, coordination of activities when there are special events. Engage them to help with reading assignments.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01" name="Content Placeholder 2"/>
          <p:cNvSpPr txBox="1"/>
          <p:nvPr>
            <p:ph type="body" idx="1"/>
          </p:nvPr>
        </p:nvSpPr>
        <p:spPr>
          <a:xfrm>
            <a:off x="342899" y="371060"/>
            <a:ext cx="11462657" cy="6122506"/>
          </a:xfrm>
          <a:prstGeom prst="rect">
            <a:avLst/>
          </a:prstGeom>
        </p:spPr>
        <p:txBody>
          <a:bodyPr/>
          <a:lstStyle/>
          <a:p>
            <a:pPr>
              <a:defRPr b="1"/>
            </a:pPr>
            <a:r>
              <a:t>Emotional stability</a:t>
            </a:r>
            <a:r>
              <a:rPr b="0"/>
              <a:t>: men are more emotionally stable than women; this makes men the head of the house. In difficult and traumatic periods, the man should be able to absorb the pains and encourage the rest of the family. Women are emotionally attached to things that have to do with them.</a:t>
            </a:r>
            <a:endParaRPr b="0"/>
          </a:p>
          <a:p>
            <a:pPr/>
          </a:p>
          <a:p>
            <a:pPr>
              <a:defRPr b="1"/>
            </a:pPr>
            <a:r>
              <a:t>Mental faculty</a:t>
            </a:r>
            <a:r>
              <a:rPr b="0"/>
              <a:t>: women are sharper than men; fast thinkers. They don’t take decisions hastily. They reflect on issues before taking decisions. Women are very careful, they are slow in taking risks.</a:t>
            </a:r>
            <a:endParaRPr b="0"/>
          </a:p>
          <a:p>
            <a:pPr/>
          </a:p>
          <a:p>
            <a:pPr>
              <a:defRPr b="1"/>
            </a:pPr>
            <a:r>
              <a:t>Spiritual difference</a:t>
            </a:r>
            <a:r>
              <a:rPr b="0"/>
              <a:t>: the man is the spiritual head of the house and the woman, the chaplain. Women are more receptive – draw more from God. However, men who get time to pray more are more matured than women. The woman is spiritually stable but the man is the spiritual giant.</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82" name="Content Placeholder 2"/>
          <p:cNvSpPr txBox="1"/>
          <p:nvPr>
            <p:ph type="body" idx="1"/>
          </p:nvPr>
        </p:nvSpPr>
        <p:spPr>
          <a:xfrm>
            <a:off x="342899" y="371060"/>
            <a:ext cx="11462657" cy="6122506"/>
          </a:xfrm>
          <a:prstGeom prst="rect">
            <a:avLst/>
          </a:prstGeom>
        </p:spPr>
        <p:txBody>
          <a:bodyPr/>
          <a:lstStyle/>
          <a:p>
            <a:pPr>
              <a:defRPr b="1" sz="3600"/>
            </a:pPr>
            <a:r>
              <a:t>Moses was typical melancholic, </a:t>
            </a:r>
          </a:p>
          <a:p>
            <a:pPr>
              <a:defRPr b="1" sz="3600"/>
            </a:pPr>
          </a:p>
          <a:p>
            <a:pPr>
              <a:defRPr b="1" sz="3600"/>
            </a:pPr>
            <a:r>
              <a:t>Elijah Melancholic- Choleric  </a:t>
            </a:r>
          </a:p>
          <a:p>
            <a:pPr>
              <a:defRPr b="1" sz="3600"/>
            </a:pPr>
          </a:p>
          <a:p>
            <a:pPr>
              <a:defRPr b="1" sz="3600"/>
            </a:pPr>
            <a:r>
              <a:t>John the Apostle </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85" name="Content Placeholder 2"/>
          <p:cNvSpPr txBox="1"/>
          <p:nvPr>
            <p:ph type="body" idx="1"/>
          </p:nvPr>
        </p:nvSpPr>
        <p:spPr>
          <a:xfrm>
            <a:off x="342899" y="371060"/>
            <a:ext cx="11462657" cy="6122506"/>
          </a:xfrm>
          <a:prstGeom prst="rect">
            <a:avLst/>
          </a:prstGeom>
        </p:spPr>
        <p:txBody>
          <a:bodyPr/>
          <a:lstStyle/>
          <a:p>
            <a:pPr>
              <a:defRPr b="1"/>
            </a:pPr>
            <a:r>
              <a:t>Phlegmatic (Peaceful)</a:t>
            </a:r>
          </a:p>
          <a:p>
            <a:pPr/>
            <a:r>
              <a:t>Calm, easy-going, very quiet person who seldom looks disturbed. Phlegmatic keeps their emotions under control, hardly getting angry or irritable. Gentle and soft spoken, they seldom get excited. </a:t>
            </a:r>
          </a:p>
          <a:p>
            <a:pPr/>
            <a:r>
              <a:t>They accept life as it comes and hardly get involved. They are nicknamed “</a:t>
            </a:r>
            <a:r>
              <a:rPr i="1"/>
              <a:t>spectators of life”.</a:t>
            </a:r>
            <a:r>
              <a:t> They take their time over things and seem to think there is no need to hurry in life.</a:t>
            </a:r>
          </a:p>
          <a:p>
            <a:pPr marL="0" indent="0">
              <a:buSzTx/>
              <a:buNone/>
            </a:pPr>
          </a:p>
          <a:p>
            <a:pPr>
              <a:defRPr b="1"/>
            </a:pPr>
            <a:r>
              <a:t>Strengths: </a:t>
            </a:r>
          </a:p>
          <a:p>
            <a:pPr>
              <a:defRPr b="1"/>
            </a:pPr>
            <a:r>
              <a:t>Tolerant, </a:t>
            </a:r>
            <a:r>
              <a:rPr b="0"/>
              <a:t>Gentle, peace maker, they are even headed (equitable) liberal, humble, likeable – smiles, well-mannered, pleasant, peace loving, tolerant, very patient, good natured, diplomatic, easy to get along with, well-organized, reserved, not abrasive, kind-hearted, sympathetic.</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88" name="Content Placeholder 2"/>
          <p:cNvSpPr txBox="1"/>
          <p:nvPr>
            <p:ph type="body" idx="1"/>
          </p:nvPr>
        </p:nvSpPr>
        <p:spPr>
          <a:xfrm>
            <a:off x="342899" y="371060"/>
            <a:ext cx="11462657" cy="6122506"/>
          </a:xfrm>
          <a:prstGeom prst="rect">
            <a:avLst/>
          </a:prstGeom>
        </p:spPr>
        <p:txBody>
          <a:bodyPr/>
          <a:lstStyle/>
          <a:p>
            <a:pPr>
              <a:defRPr b="1"/>
            </a:pPr>
            <a:r>
              <a:t>Weaknesses: </a:t>
            </a:r>
          </a:p>
          <a:p>
            <a:pPr>
              <a:defRPr b="1"/>
            </a:pPr>
            <a:r>
              <a:t>S</a:t>
            </a:r>
            <a:r>
              <a:rPr b="0"/>
              <a:t>low, sluggish, stingy, indecisive, timid, unassertive – not firm, passive</a:t>
            </a:r>
            <a:endParaRPr b="0"/>
          </a:p>
          <a:p>
            <a:pPr/>
            <a:r>
              <a:t>unmotivated, procrastinator</a:t>
            </a:r>
          </a:p>
          <a:p>
            <a:pPr/>
            <a:r>
              <a:t>Satisfied with routine, dodges issues, indifferent, inexpressive, withdraws into shell when confronted, quitter – easily gives up, </a:t>
            </a:r>
          </a:p>
          <a:p>
            <a:pPr/>
            <a:r>
              <a:t>weak disciplinarian, abdicates responsibility, keeps a lot to himself – hardly shares himself.</a:t>
            </a:r>
          </a:p>
          <a:p>
            <a:pPr/>
            <a:r>
              <a:t>  They are cold and lazy, teasers, selfish they sometimes are mean</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0"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91" name="Content Placeholder 2"/>
          <p:cNvSpPr txBox="1"/>
          <p:nvPr>
            <p:ph type="body" idx="1"/>
          </p:nvPr>
        </p:nvSpPr>
        <p:spPr>
          <a:xfrm>
            <a:off x="342899" y="371060"/>
            <a:ext cx="11462657" cy="6122506"/>
          </a:xfrm>
          <a:prstGeom prst="rect">
            <a:avLst/>
          </a:prstGeom>
        </p:spPr>
        <p:txBody>
          <a:bodyPr/>
          <a:lstStyle/>
          <a:p>
            <a:pPr marL="214884" indent="-214884" defTabSz="859536">
              <a:lnSpc>
                <a:spcPct val="81000"/>
              </a:lnSpc>
              <a:spcBef>
                <a:spcPts val="900"/>
              </a:spcBef>
              <a:defRPr b="1" sz="3384"/>
            </a:pPr>
            <a:r>
              <a:t>Friendships and Marriage life of the Phlegmatic</a:t>
            </a:r>
          </a:p>
          <a:p>
            <a:pPr marL="214884" indent="-214884" defTabSz="859536">
              <a:lnSpc>
                <a:spcPct val="81000"/>
              </a:lnSpc>
              <a:spcBef>
                <a:spcPts val="900"/>
              </a:spcBef>
              <a:defRPr b="1" sz="3384"/>
            </a:pPr>
            <a:r>
              <a:t>They not attract a lot of people as singles, so most of them marry at old age</a:t>
            </a:r>
          </a:p>
          <a:p>
            <a:pPr marL="214884" indent="-214884" defTabSz="859536">
              <a:lnSpc>
                <a:spcPct val="81000"/>
              </a:lnSpc>
              <a:spcBef>
                <a:spcPts val="900"/>
              </a:spcBef>
              <a:defRPr b="1" sz="3384"/>
            </a:pPr>
            <a:r>
              <a:t>They are able to stay long time without sex</a:t>
            </a:r>
          </a:p>
          <a:p>
            <a:pPr marL="214884" indent="-214884" defTabSz="859536">
              <a:lnSpc>
                <a:spcPct val="81000"/>
              </a:lnSpc>
              <a:spcBef>
                <a:spcPts val="900"/>
              </a:spcBef>
              <a:defRPr b="1" sz="3384"/>
            </a:pPr>
            <a:r>
              <a:t>I n relationship they are careless about issues relating to their home and when they marry in relation to their spouse and children. As a wife, they are seen as lazy and careless wit unwashed clothed and bowls. </a:t>
            </a:r>
          </a:p>
          <a:p>
            <a:pPr marL="214884" indent="-214884" defTabSz="859536">
              <a:lnSpc>
                <a:spcPct val="81000"/>
              </a:lnSpc>
              <a:spcBef>
                <a:spcPts val="900"/>
              </a:spcBef>
              <a:defRPr b="1" sz="3384"/>
            </a:pPr>
            <a:r>
              <a:t>They find it difficult to start work but once they start, they are determined to completed </a:t>
            </a:r>
          </a:p>
          <a:p>
            <a:pPr marL="214884" indent="-214884" defTabSz="859536">
              <a:lnSpc>
                <a:spcPct val="81000"/>
              </a:lnSpc>
              <a:spcBef>
                <a:spcPts val="900"/>
              </a:spcBef>
              <a:defRPr b="1" sz="3384"/>
            </a:pPr>
            <a:r>
              <a:t>As diplomats, they are the most comfortable temperament to live with. Abraham is a typical Phlegmatic </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3"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94" name="Content Placeholder 2"/>
          <p:cNvSpPr txBox="1"/>
          <p:nvPr>
            <p:ph type="body" idx="1"/>
          </p:nvPr>
        </p:nvSpPr>
        <p:spPr>
          <a:xfrm>
            <a:off x="342899" y="371060"/>
            <a:ext cx="11462657" cy="6122506"/>
          </a:xfrm>
          <a:prstGeom prst="rect">
            <a:avLst/>
          </a:prstGeom>
        </p:spPr>
        <p:txBody>
          <a:bodyPr/>
          <a:lstStyle/>
          <a:p>
            <a:pPr marL="221742" indent="-221742" defTabSz="886968">
              <a:spcBef>
                <a:spcPts val="900"/>
              </a:spcBef>
              <a:defRPr b="1" sz="2716"/>
            </a:pPr>
            <a:r>
              <a:t>What to expect from phlegmatic spouse:</a:t>
            </a:r>
          </a:p>
          <a:p>
            <a:pPr marL="221742" indent="-221742" defTabSz="886968">
              <a:spcBef>
                <a:spcPts val="900"/>
              </a:spcBef>
              <a:defRPr sz="2716"/>
            </a:pPr>
            <a:r>
              <a:t>Be ready to live with spouse who may not have plans for the future.</a:t>
            </a:r>
          </a:p>
          <a:p>
            <a:pPr marL="221742" indent="-221742" defTabSz="886968">
              <a:spcBef>
                <a:spcPts val="900"/>
              </a:spcBef>
              <a:defRPr sz="2716"/>
            </a:pPr>
            <a:r>
              <a:t>Look out for spouse who needs a lot of push to make things happen.</a:t>
            </a:r>
          </a:p>
          <a:p>
            <a:pPr marL="221742" indent="-221742" defTabSz="886968">
              <a:spcBef>
                <a:spcPts val="900"/>
              </a:spcBef>
              <a:defRPr sz="2716"/>
            </a:pPr>
            <a:r>
              <a:t>Since they are unconcerned about life, nothing good or bad in life seems to be a worry to them.</a:t>
            </a:r>
          </a:p>
          <a:p>
            <a:pPr marL="221742" indent="-221742" defTabSz="886968">
              <a:spcBef>
                <a:spcPts val="900"/>
              </a:spcBef>
              <a:defRPr sz="2716"/>
            </a:pPr>
            <a:r>
              <a:t>The advantage is that they are gentle, very forgiving, tolerant, very peaceful.</a:t>
            </a:r>
          </a:p>
          <a:p>
            <a:pPr marL="221742" indent="-221742" defTabSz="886968">
              <a:spcBef>
                <a:spcPts val="900"/>
              </a:spcBef>
              <a:defRPr sz="2716"/>
            </a:pPr>
            <a:r>
              <a:t>They have gifts of settling very difficult situations, thorny issues between factions with diplomatic nature.</a:t>
            </a:r>
          </a:p>
          <a:p>
            <a:pPr marL="221742" indent="-221742" defTabSz="886968">
              <a:spcBef>
                <a:spcPts val="900"/>
              </a:spcBef>
              <a:defRPr sz="2716"/>
            </a:pPr>
            <a:r>
              <a:t>Watch out for quiet and gloomy home sometimes, since spouse mostly withdraw into shells.</a:t>
            </a:r>
          </a:p>
          <a:p>
            <a:pPr marL="221742" indent="-221742" defTabSz="886968">
              <a:spcBef>
                <a:spcPts val="900"/>
              </a:spcBef>
              <a:defRPr sz="2716"/>
            </a:pPr>
            <a:r>
              <a:t>Assume a talkative nature to keep house lively.</a:t>
            </a:r>
          </a:p>
          <a:p>
            <a:pPr marL="221742" indent="-221742" defTabSz="886968">
              <a:spcBef>
                <a:spcPts val="900"/>
              </a:spcBef>
              <a:defRPr sz="2716"/>
            </a:pPr>
            <a:r>
              <a:t>Be someone who will always keep them on their toes in relation to business, academics, and all life prospect.</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97" name="Content Placeholder 2"/>
          <p:cNvSpPr txBox="1"/>
          <p:nvPr>
            <p:ph type="body" idx="1"/>
          </p:nvPr>
        </p:nvSpPr>
        <p:spPr>
          <a:xfrm>
            <a:off x="342899" y="371060"/>
            <a:ext cx="11462657" cy="6122506"/>
          </a:xfrm>
          <a:prstGeom prst="rect">
            <a:avLst/>
          </a:prstGeom>
        </p:spPr>
        <p:txBody>
          <a:bodyPr/>
          <a:lstStyle/>
          <a:p>
            <a:pPr marL="210311" indent="-210311" defTabSz="841247">
              <a:lnSpc>
                <a:spcPct val="81000"/>
              </a:lnSpc>
              <a:spcBef>
                <a:spcPts val="900"/>
              </a:spcBef>
              <a:defRPr b="1" sz="2576"/>
            </a:pPr>
            <a:r>
              <a:t>Managing Phlegmatic spouse:</a:t>
            </a:r>
          </a:p>
          <a:p>
            <a:pPr marL="210311" indent="-210311" defTabSz="841247">
              <a:lnSpc>
                <a:spcPct val="81000"/>
              </a:lnSpc>
              <a:spcBef>
                <a:spcPts val="900"/>
              </a:spcBef>
              <a:defRPr sz="2576"/>
            </a:pPr>
            <a:r>
              <a:t>Periodically request his/her visions for life as this will make them focus.</a:t>
            </a:r>
          </a:p>
          <a:p>
            <a:pPr marL="210311" indent="-210311" defTabSz="841247">
              <a:lnSpc>
                <a:spcPct val="81000"/>
              </a:lnSpc>
              <a:spcBef>
                <a:spcPts val="900"/>
              </a:spcBef>
              <a:defRPr sz="2576"/>
            </a:pPr>
            <a:r>
              <a:t>Since they are spectators of life, and not moved by situations around, a lot of work will depend on you to keep your family on the social ladder.</a:t>
            </a:r>
          </a:p>
          <a:p>
            <a:pPr marL="210311" indent="-210311" defTabSz="841247">
              <a:lnSpc>
                <a:spcPct val="81000"/>
              </a:lnSpc>
              <a:spcBef>
                <a:spcPts val="900"/>
              </a:spcBef>
              <a:defRPr sz="2576"/>
            </a:pPr>
            <a:r>
              <a:t>Since they are weak disciplinarians, the upbringing of children mostly depend on you.</a:t>
            </a:r>
          </a:p>
          <a:p>
            <a:pPr marL="210311" indent="-210311" defTabSz="841247">
              <a:lnSpc>
                <a:spcPct val="81000"/>
              </a:lnSpc>
              <a:spcBef>
                <a:spcPts val="900"/>
              </a:spcBef>
              <a:defRPr sz="2576"/>
            </a:pPr>
            <a:r>
              <a:t>You may have to keep spouse involved in family activities by assigning them special responsibilities.</a:t>
            </a:r>
          </a:p>
          <a:p>
            <a:pPr marL="210311" indent="-210311" defTabSz="841247">
              <a:lnSpc>
                <a:spcPct val="81000"/>
              </a:lnSpc>
              <a:spcBef>
                <a:spcPts val="900"/>
              </a:spcBef>
              <a:defRPr sz="2576"/>
            </a:pPr>
            <a:r>
              <a:t>Since they are slow, stingy and lazy, a greater responsibility of the family and business will depend on you.</a:t>
            </a:r>
          </a:p>
          <a:p>
            <a:pPr marL="210311" indent="-210311" defTabSz="841247">
              <a:lnSpc>
                <a:spcPct val="81000"/>
              </a:lnSpc>
              <a:spcBef>
                <a:spcPts val="900"/>
              </a:spcBef>
              <a:defRPr sz="2576"/>
            </a:pPr>
            <a:r>
              <a:t>Their indecisive and procrastinating nature, will cause them to abandon a lot of future plans, especially when their boats run into a storm. Avoid the unpleasant nature of unnecessarily rebuking them.</a:t>
            </a:r>
          </a:p>
          <a:p>
            <a:pPr marL="210311" indent="-210311" defTabSz="841247">
              <a:lnSpc>
                <a:spcPct val="81000"/>
              </a:lnSpc>
              <a:spcBef>
                <a:spcPts val="900"/>
              </a:spcBef>
              <a:defRPr sz="2576"/>
            </a:pPr>
            <a:r>
              <a:t>Since they hardly share problems, they need to have a lot of greater responsibility of thinking for them and publicly projecting them.</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9"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200" name="Content Placeholder 2"/>
          <p:cNvSpPr txBox="1"/>
          <p:nvPr>
            <p:ph type="body" idx="1"/>
          </p:nvPr>
        </p:nvSpPr>
        <p:spPr>
          <a:xfrm>
            <a:off x="342899" y="371060"/>
            <a:ext cx="11462657" cy="6122506"/>
          </a:xfrm>
          <a:prstGeom prst="rect">
            <a:avLst/>
          </a:prstGeom>
        </p:spPr>
        <p:txBody>
          <a:bodyPr/>
          <a:lstStyle/>
          <a:p>
            <a:pPr>
              <a:defRPr b="1" sz="3600"/>
            </a:pPr>
            <a:r>
              <a:t>TEMPERAMENTS ARE VERY CRITICAL</a:t>
            </a:r>
          </a:p>
          <a:p>
            <a:pPr>
              <a:defRPr b="1" sz="3600"/>
            </a:pPr>
            <a:r>
              <a:t>YOUR RELATIONSHIP WOULD SURVIVE BASED ON HOW YOU MANAGE YOURSELF AND YOUR SPOUSE </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04" name="Content Placeholder 2"/>
          <p:cNvSpPr txBox="1"/>
          <p:nvPr>
            <p:ph type="body" idx="1"/>
          </p:nvPr>
        </p:nvSpPr>
        <p:spPr>
          <a:xfrm>
            <a:off x="342899" y="371060"/>
            <a:ext cx="11462657" cy="6122506"/>
          </a:xfrm>
          <a:prstGeom prst="rect">
            <a:avLst/>
          </a:prstGeom>
        </p:spPr>
        <p:txBody>
          <a:bodyPr/>
          <a:lstStyle/>
          <a:p>
            <a:pPr>
              <a:defRPr b="1" sz="3600"/>
            </a:pPr>
            <a:r>
              <a:t>The temperament is the basic template with which God created you: natural strength, tendencies and weakness </a:t>
            </a:r>
          </a:p>
          <a:p>
            <a:pPr>
              <a:defRPr b="1" sz="3600"/>
            </a:pPr>
            <a:r>
              <a:t>Temperament is God’s method of creating variety </a:t>
            </a:r>
          </a:p>
          <a:p>
            <a:pPr>
              <a:defRPr b="1" sz="3600"/>
            </a:pPr>
            <a:r>
              <a:t>People are born with natural tendencies of Joviality, leadership and flow</a:t>
            </a:r>
          </a:p>
          <a:p>
            <a:pPr>
              <a:defRPr b="1" sz="3600"/>
            </a:pPr>
            <a:r>
              <a:t>Other are born with emotional attachment and restrictions</a:t>
            </a:r>
          </a:p>
          <a:p>
            <a:pPr>
              <a:defRPr b="1" sz="3600"/>
            </a:pPr>
            <a:r>
              <a:t>The blends of our temperaments makes every two people different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07" name="Content Placeholder 2"/>
          <p:cNvSpPr txBox="1"/>
          <p:nvPr>
            <p:ph type="body" idx="1"/>
          </p:nvPr>
        </p:nvSpPr>
        <p:spPr>
          <a:xfrm>
            <a:off x="342899" y="371060"/>
            <a:ext cx="11462657" cy="6122506"/>
          </a:xfrm>
          <a:prstGeom prst="rect">
            <a:avLst/>
          </a:prstGeom>
        </p:spPr>
        <p:txBody>
          <a:bodyPr/>
          <a:lstStyle/>
          <a:p>
            <a:pPr>
              <a:lnSpc>
                <a:spcPct val="81000"/>
              </a:lnSpc>
              <a:defRPr b="1" sz="3300"/>
            </a:pPr>
            <a:r>
              <a:t>Character which is different from temperament is the personality which is a product of your influencing factors on your life including external factors </a:t>
            </a:r>
            <a:endParaRPr sz="2500"/>
          </a:p>
          <a:p>
            <a:pPr>
              <a:lnSpc>
                <a:spcPct val="81000"/>
              </a:lnSpc>
              <a:defRPr b="1" sz="3600"/>
            </a:pPr>
          </a:p>
          <a:p>
            <a:pPr>
              <a:lnSpc>
                <a:spcPct val="81000"/>
              </a:lnSpc>
              <a:defRPr b="1" sz="3300"/>
            </a:pPr>
            <a:r>
              <a:t>Character= Personality + External influences </a:t>
            </a:r>
            <a:endParaRPr sz="2500"/>
          </a:p>
          <a:p>
            <a:pPr>
              <a:lnSpc>
                <a:spcPct val="81000"/>
              </a:lnSpc>
              <a:defRPr b="1" sz="3600"/>
            </a:pPr>
          </a:p>
          <a:p>
            <a:pPr>
              <a:lnSpc>
                <a:spcPct val="81000"/>
              </a:lnSpc>
              <a:defRPr b="1" sz="3300"/>
            </a:pPr>
            <a:r>
              <a:t>External Influences= parental upbringing, education, training, friends, church, background, bible, community.</a:t>
            </a:r>
            <a:endParaRPr sz="2500"/>
          </a:p>
          <a:p>
            <a:pPr>
              <a:lnSpc>
                <a:spcPct val="81000"/>
              </a:lnSpc>
              <a:defRPr b="1" sz="3600"/>
            </a:pPr>
          </a:p>
          <a:p>
            <a:pPr>
              <a:lnSpc>
                <a:spcPct val="81000"/>
              </a:lnSpc>
              <a:defRPr b="1" sz="3300"/>
            </a:pPr>
            <a:r>
              <a:t>So everyone can have a good character because Character can be molded due to the varying influences eg the word of God and preaching and good training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10" name="Content Placeholder 2"/>
          <p:cNvSpPr txBox="1"/>
          <p:nvPr>
            <p:ph type="body" idx="1"/>
          </p:nvPr>
        </p:nvSpPr>
        <p:spPr>
          <a:xfrm>
            <a:off x="342899" y="371060"/>
            <a:ext cx="11462657" cy="6122506"/>
          </a:xfrm>
          <a:prstGeom prst="rect">
            <a:avLst/>
          </a:prstGeom>
        </p:spPr>
        <p:txBody>
          <a:bodyPr/>
          <a:lstStyle/>
          <a:p>
            <a:pPr marL="224027" indent="-224027" defTabSz="896111">
              <a:spcBef>
                <a:spcPts val="900"/>
              </a:spcBef>
              <a:defRPr b="1" sz="3528"/>
            </a:pPr>
            <a:r>
              <a:t>#every person is however born with some inherent characters </a:t>
            </a:r>
          </a:p>
          <a:p>
            <a:pPr marL="224027" indent="-224027" defTabSz="896111">
              <a:spcBef>
                <a:spcPts val="900"/>
              </a:spcBef>
              <a:defRPr b="1" sz="3528"/>
            </a:pPr>
          </a:p>
          <a:p>
            <a:pPr marL="224027" indent="-224027" defTabSz="896111">
              <a:spcBef>
                <a:spcPts val="900"/>
              </a:spcBef>
              <a:defRPr b="1" sz="3528"/>
            </a:pPr>
            <a:r>
              <a:t>The Greek Physician (Hippocrates- 46- 370BC) who is often called the father of medicine proposed a theory called the the ‘Humoral Theory’ to explain the reason for individual differences </a:t>
            </a:r>
          </a:p>
          <a:p>
            <a:pPr marL="224027" indent="-224027" defTabSz="896111">
              <a:spcBef>
                <a:spcPts val="900"/>
              </a:spcBef>
              <a:defRPr b="1" sz="3528"/>
            </a:pPr>
          </a:p>
          <a:p>
            <a:pPr marL="224027" indent="-224027" defTabSz="896111">
              <a:spcBef>
                <a:spcPts val="900"/>
              </a:spcBef>
              <a:defRPr b="1" sz="3528"/>
            </a:pPr>
            <a:r>
              <a:t>The Humoral theory held that the body contains four humors or fluids: yellow bile- choleric, black bile melancholics, phlem-phlegmatic, blood sanguis.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13" name="Content Placeholder 2"/>
          <p:cNvSpPr txBox="1"/>
          <p:nvPr>
            <p:ph type="body" idx="1"/>
          </p:nvPr>
        </p:nvSpPr>
        <p:spPr>
          <a:xfrm>
            <a:off x="342899" y="371060"/>
            <a:ext cx="11462657" cy="6122506"/>
          </a:xfrm>
          <a:prstGeom prst="rect">
            <a:avLst/>
          </a:prstGeom>
        </p:spPr>
        <p:txBody>
          <a:bodyPr/>
          <a:lstStyle/>
          <a:p>
            <a:pPr>
              <a:defRPr b="1" sz="3600"/>
            </a:pPr>
            <a:r>
              <a:t>Each of these groups was considered the outcome of an excess of one of these fluids, that produces in turn an imbalance in impaired qualities </a:t>
            </a:r>
          </a:p>
          <a:p>
            <a:pPr>
              <a:defRPr b="1" sz="3600"/>
            </a:pPr>
          </a:p>
          <a:p>
            <a:pPr>
              <a:defRPr b="1" sz="3600"/>
            </a:pPr>
            <a:r>
              <a:t>The Choleric people are though to have excess yellow bile, the outcome was that they had were tempered and irritable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16" name="Content Placeholder 2"/>
          <p:cNvSpPr txBox="1"/>
          <p:nvPr>
            <p:ph type="body" idx="1"/>
          </p:nvPr>
        </p:nvSpPr>
        <p:spPr>
          <a:xfrm>
            <a:off x="342899" y="371060"/>
            <a:ext cx="11462657" cy="6122506"/>
          </a:xfrm>
          <a:prstGeom prst="rect">
            <a:avLst/>
          </a:prstGeom>
        </p:spPr>
        <p:txBody>
          <a:bodyPr/>
          <a:lstStyle/>
          <a:p>
            <a:pPr>
              <a:defRPr b="1" sz="3600"/>
            </a:pPr>
            <a:r>
              <a:t>#The  melancholics were held to have an excess of black bile which made them gloomy and pessimistic </a:t>
            </a:r>
          </a:p>
          <a:p>
            <a:pPr>
              <a:defRPr b="1" sz="3600"/>
            </a:pPr>
          </a:p>
          <a:p>
            <a:pPr>
              <a:defRPr b="1" sz="3600"/>
            </a:pPr>
            <a:r>
              <a:t>#The phlegmatic who were believed to contain excess phlegm were sluggish, calm and unexcitable</a:t>
            </a:r>
          </a:p>
          <a:p>
            <a:pPr>
              <a:defRPr b="1" sz="3600"/>
            </a:pPr>
          </a:p>
          <a:p>
            <a:pPr>
              <a:defRPr b="1" sz="3600"/>
            </a:pPr>
            <a:r>
              <a:t>#The sanguine were though to have excess amount of blood which made them cheerful and enthusiastic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itle 1"/>
          <p:cNvSpPr txBox="1"/>
          <p:nvPr>
            <p:ph type="title"/>
          </p:nvPr>
        </p:nvSpPr>
        <p:spPr>
          <a:xfrm>
            <a:off x="838200" y="132521"/>
            <a:ext cx="10515600" cy="238540"/>
          </a:xfrm>
          <a:prstGeom prst="rect">
            <a:avLst/>
          </a:prstGeom>
        </p:spPr>
        <p:txBody>
          <a:bodyPr/>
          <a:lstStyle>
            <a:lvl1pPr>
              <a:defRPr sz="500"/>
            </a:lvl1pPr>
          </a:lstStyle>
          <a:p>
            <a:pPr/>
            <a:r>
              <a:t>.</a:t>
            </a:r>
          </a:p>
        </p:txBody>
      </p:sp>
      <p:sp>
        <p:nvSpPr>
          <p:cNvPr id="119" name="Content Placeholder 2"/>
          <p:cNvSpPr txBox="1"/>
          <p:nvPr>
            <p:ph type="body" idx="1"/>
          </p:nvPr>
        </p:nvSpPr>
        <p:spPr>
          <a:xfrm>
            <a:off x="342899" y="371060"/>
            <a:ext cx="11462657" cy="6122506"/>
          </a:xfrm>
          <a:prstGeom prst="rect">
            <a:avLst/>
          </a:prstGeom>
        </p:spPr>
        <p:txBody>
          <a:bodyPr/>
          <a:lstStyle/>
          <a:p>
            <a:pPr>
              <a:lnSpc>
                <a:spcPct val="81000"/>
              </a:lnSpc>
              <a:defRPr b="1" sz="3600"/>
            </a:pPr>
            <a:r>
              <a:t>#after 2000 years the humory theory was discredited on the grounds that it was wrong that everyone would consiust of just one type of temperament.</a:t>
            </a:r>
          </a:p>
          <a:p>
            <a:pPr>
              <a:lnSpc>
                <a:spcPct val="81000"/>
              </a:lnSpc>
              <a:defRPr b="1" sz="3600"/>
            </a:pPr>
            <a:r>
              <a:t>I</a:t>
            </a:r>
            <a:r>
              <a:t>t was proposed that everyone had a combination of at leaset two temperament </a:t>
            </a:r>
          </a:p>
          <a:p>
            <a:pPr>
              <a:lnSpc>
                <a:spcPct val="81000"/>
              </a:lnSpc>
              <a:defRPr b="1" sz="3600"/>
            </a:pPr>
            <a:r>
              <a:t>Allport also proposed that one should look for triats inherent in an individual as the best way to describe the person </a:t>
            </a:r>
          </a:p>
          <a:p>
            <a:pPr>
              <a:lnSpc>
                <a:spcPct val="81000"/>
              </a:lnSpc>
              <a:defRPr b="1" sz="3600"/>
            </a:pPr>
            <a:r>
              <a:t>C</a:t>
            </a:r>
            <a:r>
              <a:t>attell also came out with 12 primary source traits that were the corner stone on which personality uis built. For Cattell, these traits are the primary factors underlying observable behaviors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