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6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1524000" y="807521"/>
            <a:ext cx="9144000" cy="2125685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SECULAR HUMANISM</a:t>
            </a:r>
            <a:br/>
          </a:p>
        </p:txBody>
      </p:sp>
      <p:sp>
        <p:nvSpPr>
          <p:cNvPr id="95" name="Subtitle 2"/>
          <p:cNvSpPr txBox="1"/>
          <p:nvPr>
            <p:ph type="subTitle" sz="half" idx="1"/>
          </p:nvPr>
        </p:nvSpPr>
        <p:spPr>
          <a:xfrm>
            <a:off x="771895" y="3289465"/>
            <a:ext cx="10759045" cy="2470068"/>
          </a:xfrm>
          <a:prstGeom prst="rect">
            <a:avLst/>
          </a:prstGeom>
        </p:spPr>
        <p:txBody>
          <a:bodyPr/>
          <a:lstStyle/>
          <a:p>
            <a:pPr defTabSz="868680">
              <a:lnSpc>
                <a:spcPct val="72000"/>
              </a:lnSpc>
              <a:spcBef>
                <a:spcPts val="900"/>
              </a:spcBef>
              <a:defRPr sz="4180"/>
            </a:pPr>
          </a:p>
          <a:p>
            <a:pPr defTabSz="868680">
              <a:lnSpc>
                <a:spcPct val="72000"/>
              </a:lnSpc>
              <a:spcBef>
                <a:spcPts val="900"/>
              </a:spcBef>
              <a:defRPr b="1" sz="4560"/>
            </a:pPr>
            <a:r>
              <a:t>APS DR JOSEPH KOFI BUERTEY</a:t>
            </a:r>
            <a:endParaRPr sz="2090"/>
          </a:p>
          <a:p>
            <a:pPr defTabSz="868680">
              <a:lnSpc>
                <a:spcPct val="72000"/>
              </a:lnSpc>
              <a:spcBef>
                <a:spcPts val="900"/>
              </a:spcBef>
              <a:defRPr sz="4180"/>
            </a:pPr>
          </a:p>
          <a:p>
            <a:pPr defTabSz="868680">
              <a:lnSpc>
                <a:spcPct val="72000"/>
              </a:lnSpc>
              <a:spcBef>
                <a:spcPts val="900"/>
              </a:spcBef>
              <a:defRPr sz="3800"/>
            </a:pPr>
            <a:r>
              <a:t>M</a:t>
            </a:r>
            <a:r>
              <a:t>inisters and Wives Conference, Ashanti RCC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52"/>
          <p:cNvSpPr txBox="1"/>
          <p:nvPr>
            <p:ph type="title"/>
          </p:nvPr>
        </p:nvSpPr>
        <p:spPr>
          <a:xfrm>
            <a:off x="1981200" y="179571"/>
            <a:ext cx="8229600" cy="660688"/>
          </a:xfrm>
          <a:prstGeom prst="rect">
            <a:avLst/>
          </a:prstGeom>
        </p:spPr>
        <p:txBody>
          <a:bodyPr/>
          <a:lstStyle>
            <a:lvl1pPr algn="ctr">
              <a:defRPr sz="28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NO BIBLE, NO RELIGION, NO CHRISTIANITY</a:t>
            </a:r>
          </a:p>
        </p:txBody>
      </p:sp>
      <p:sp>
        <p:nvSpPr>
          <p:cNvPr id="128" name="Shape 53"/>
          <p:cNvSpPr txBox="1"/>
          <p:nvPr>
            <p:ph type="body" idx="1"/>
          </p:nvPr>
        </p:nvSpPr>
        <p:spPr>
          <a:xfrm>
            <a:off x="215515" y="654907"/>
            <a:ext cx="14664074" cy="8011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29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3151" y="1085849"/>
            <a:ext cx="4563249" cy="48701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07674" y="1085849"/>
            <a:ext cx="5313407" cy="4622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52"/>
          <p:cNvSpPr txBox="1"/>
          <p:nvPr>
            <p:ph type="title"/>
          </p:nvPr>
        </p:nvSpPr>
        <p:spPr>
          <a:xfrm>
            <a:off x="1366874" y="128989"/>
            <a:ext cx="10260835" cy="859552"/>
          </a:xfrm>
          <a:prstGeom prst="rect">
            <a:avLst/>
          </a:prstGeom>
        </p:spPr>
        <p:txBody>
          <a:bodyPr/>
          <a:lstStyle>
            <a:lvl1pPr algn="ctr">
              <a:defRPr sz="24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NO MIRACLES,  SCIENCE IS THE SOLUTION TO PROBLEMS OF MAN</a:t>
            </a:r>
          </a:p>
        </p:txBody>
      </p:sp>
      <p:sp>
        <p:nvSpPr>
          <p:cNvPr id="133" name="Shape 53"/>
          <p:cNvSpPr txBox="1"/>
          <p:nvPr>
            <p:ph type="body" idx="1"/>
          </p:nvPr>
        </p:nvSpPr>
        <p:spPr>
          <a:xfrm>
            <a:off x="3740880" y="1238957"/>
            <a:ext cx="10402215" cy="430859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pPr>
          </a:p>
        </p:txBody>
      </p:sp>
      <p:pic>
        <p:nvPicPr>
          <p:cNvPr id="13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941" y="1198605"/>
            <a:ext cx="4264656" cy="47820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22323" y="1238957"/>
            <a:ext cx="6148274" cy="45934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52"/>
          <p:cNvSpPr txBox="1"/>
          <p:nvPr>
            <p:ph type="title"/>
          </p:nvPr>
        </p:nvSpPr>
        <p:spPr>
          <a:xfrm>
            <a:off x="976183" y="116630"/>
            <a:ext cx="9996618" cy="834839"/>
          </a:xfrm>
          <a:prstGeom prst="rect">
            <a:avLst/>
          </a:prstGeom>
        </p:spPr>
        <p:txBody>
          <a:bodyPr/>
          <a:lstStyle>
            <a:lvl1pPr algn="ctr">
              <a:defRPr sz="24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MAN IS THE SOLUTION, TECHNOLOGY IS THE MEANS, GOOD WITHOUT GOD</a:t>
            </a:r>
          </a:p>
        </p:txBody>
      </p:sp>
      <p:sp>
        <p:nvSpPr>
          <p:cNvPr id="138" name="Shape 53"/>
          <p:cNvSpPr txBox="1"/>
          <p:nvPr>
            <p:ph type="body" idx="1"/>
          </p:nvPr>
        </p:nvSpPr>
        <p:spPr>
          <a:xfrm>
            <a:off x="499162" y="1062682"/>
            <a:ext cx="11483790" cy="553467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3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9047" y="951470"/>
            <a:ext cx="6314304" cy="5128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72649" y="951470"/>
            <a:ext cx="5310304" cy="52886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52"/>
          <p:cNvSpPr txBox="1"/>
          <p:nvPr>
            <p:ph type="title"/>
          </p:nvPr>
        </p:nvSpPr>
        <p:spPr>
          <a:xfrm>
            <a:off x="889686" y="210063"/>
            <a:ext cx="9321114" cy="840260"/>
          </a:xfrm>
          <a:prstGeom prst="rect">
            <a:avLst/>
          </a:prstGeom>
        </p:spPr>
        <p:txBody>
          <a:bodyPr/>
          <a:lstStyle>
            <a:lvl1pPr algn="ctr">
              <a:defRPr sz="28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HOW IS IT SPREADING?</a:t>
            </a:r>
          </a:p>
        </p:txBody>
      </p:sp>
      <p:sp>
        <p:nvSpPr>
          <p:cNvPr id="143" name="Shape 53"/>
          <p:cNvSpPr txBox="1"/>
          <p:nvPr>
            <p:ph type="body" idx="1"/>
          </p:nvPr>
        </p:nvSpPr>
        <p:spPr>
          <a:xfrm>
            <a:off x="395416" y="1062679"/>
            <a:ext cx="11612810" cy="5534673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Education And Books</a:t>
            </a:r>
            <a:endParaRPr sz="1800"/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Organised Groups </a:t>
            </a:r>
            <a:endParaRPr sz="1800"/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Deconstructing Christianity</a:t>
            </a:r>
            <a:endParaRPr sz="1800"/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Sexual Revolution</a:t>
            </a:r>
            <a:endParaRPr sz="1800"/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Encouraging Self spirituality </a:t>
            </a:r>
            <a:endParaRPr sz="1800"/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72000"/>
              </a:lnSpc>
              <a:spcBef>
                <a:spcPts val="600"/>
              </a:spcBef>
              <a:defRPr b="1" sz="3500"/>
            </a:pPr>
            <a:r>
              <a:t>Pluralism and Inclusivism</a:t>
            </a:r>
          </a:p>
        </p:txBody>
      </p:sp>
      <p:pic>
        <p:nvPicPr>
          <p:cNvPr id="14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88441" y="1062679"/>
            <a:ext cx="5619782" cy="49797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147" name="Shape 53"/>
          <p:cNvSpPr txBox="1"/>
          <p:nvPr>
            <p:ph type="body" idx="1"/>
          </p:nvPr>
        </p:nvSpPr>
        <p:spPr>
          <a:xfrm>
            <a:off x="524434" y="404663"/>
            <a:ext cx="11483790" cy="619269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4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8639" y="464136"/>
            <a:ext cx="4974323" cy="52516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64874" y="464136"/>
            <a:ext cx="5402690" cy="52516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152" name="Shape 53"/>
          <p:cNvSpPr txBox="1"/>
          <p:nvPr>
            <p:ph type="body" idx="1"/>
          </p:nvPr>
        </p:nvSpPr>
        <p:spPr>
          <a:xfrm>
            <a:off x="524434" y="404663"/>
            <a:ext cx="11483790" cy="6192690"/>
          </a:xfrm>
          <a:prstGeom prst="rect">
            <a:avLst/>
          </a:prstGeom>
        </p:spPr>
        <p:txBody>
          <a:bodyPr/>
          <a:lstStyle/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  <a:r>
              <a:t>HOW DO WE BATTLE SECULAR HUMANISM</a:t>
            </a:r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  <a:r>
              <a:t>Read more, be abreast with trends </a:t>
            </a:r>
            <a:endParaRPr sz="1638"/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  <a:r>
              <a:t>Educate the Youth and Children</a:t>
            </a:r>
            <a:endParaRPr sz="1638"/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  <a:r>
              <a:t>Let your church be in fire</a:t>
            </a:r>
            <a:endParaRPr sz="1638"/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</a:p>
          <a:p>
            <a:pPr marL="208026" indent="-208026" defTabSz="832104">
              <a:lnSpc>
                <a:spcPct val="80000"/>
              </a:lnSpc>
              <a:spcBef>
                <a:spcPts val="500"/>
              </a:spcBef>
              <a:defRPr b="1" sz="4914"/>
            </a:pPr>
            <a:r>
              <a:t>Preach the Bible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155" name="Shape 53"/>
          <p:cNvSpPr txBox="1"/>
          <p:nvPr>
            <p:ph type="body" idx="1"/>
          </p:nvPr>
        </p:nvSpPr>
        <p:spPr>
          <a:xfrm>
            <a:off x="524434" y="404663"/>
            <a:ext cx="11483790" cy="6192690"/>
          </a:xfrm>
          <a:prstGeom prst="rect">
            <a:avLst/>
          </a:prstGeom>
        </p:spPr>
        <p:txBody>
          <a:bodyPr/>
          <a:lstStyle/>
          <a:p>
            <a:pPr marL="226314" indent="-226314" defTabSz="905255">
              <a:lnSpc>
                <a:spcPct val="72000"/>
              </a:lnSpc>
              <a:spcBef>
                <a:spcPts val="500"/>
              </a:spcBef>
              <a:defRPr b="1" sz="3465"/>
            </a:pPr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  <a:r>
              <a:t>Be aggressive in evangelism </a:t>
            </a:r>
            <a:endParaRPr sz="1782"/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  <a:r>
              <a:t>Build your spirituality. Don’t accept anything you read</a:t>
            </a:r>
            <a:endParaRPr sz="1782"/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  <a:r>
              <a:t>Be part of the Christian Fellowship </a:t>
            </a:r>
            <a:endParaRPr sz="1782"/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</a:p>
          <a:p>
            <a:pPr marL="226313" indent="-226313" defTabSz="905255">
              <a:lnSpc>
                <a:spcPct val="72000"/>
              </a:lnSpc>
              <a:spcBef>
                <a:spcPts val="500"/>
              </a:spcBef>
              <a:defRPr b="1" sz="4752"/>
            </a:pPr>
            <a:r>
              <a:t>Watchout for new doctrines and practices be smart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158" name="Shape 53"/>
          <p:cNvSpPr txBox="1"/>
          <p:nvPr>
            <p:ph type="body" idx="1"/>
          </p:nvPr>
        </p:nvSpPr>
        <p:spPr>
          <a:xfrm>
            <a:off x="675259" y="247134"/>
            <a:ext cx="11483790" cy="6400801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600"/>
              </a:spcBef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5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124" y="535166"/>
            <a:ext cx="1801815" cy="56470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21000" y="840258"/>
            <a:ext cx="5110892" cy="53419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163" name="Shape 53"/>
          <p:cNvSpPr txBox="1"/>
          <p:nvPr>
            <p:ph type="body" idx="1"/>
          </p:nvPr>
        </p:nvSpPr>
        <p:spPr>
          <a:xfrm>
            <a:off x="524434" y="404662"/>
            <a:ext cx="11483790" cy="6045565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80000"/>
              </a:lnSpc>
              <a:spcBef>
                <a:spcPts val="600"/>
              </a:spcBef>
              <a:defRPr b="1" sz="3500"/>
            </a:pPr>
            <a:r>
              <a:t>The Humanist says say everything is fiction</a:t>
            </a:r>
            <a:endParaRPr sz="1800"/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defRPr b="1" sz="3500"/>
            </a:pPr>
            <a:r>
              <a:t>The humanist says Life can be good without God</a:t>
            </a:r>
            <a:endParaRPr sz="1800"/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defRPr b="1" sz="3500"/>
            </a:pPr>
            <a:r>
              <a:t>Watchout!!</a:t>
            </a:r>
            <a:endParaRPr sz="1800"/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defRPr b="1" sz="3500"/>
            </a:pPr>
          </a:p>
          <a:p>
            <a:pPr marL="228600" indent="-228600">
              <a:lnSpc>
                <a:spcPct val="80000"/>
              </a:lnSpc>
              <a:spcBef>
                <a:spcPts val="600"/>
              </a:spcBef>
              <a:defRPr b="1" sz="3500"/>
            </a:pPr>
            <a:r>
              <a:t>Thank you </a:t>
            </a:r>
          </a:p>
        </p:txBody>
      </p:sp>
      <p:pic>
        <p:nvPicPr>
          <p:cNvPr id="16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02691" y="1631090"/>
            <a:ext cx="8550876" cy="48191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52"/>
          <p:cNvSpPr txBox="1"/>
          <p:nvPr>
            <p:ph type="title"/>
          </p:nvPr>
        </p:nvSpPr>
        <p:spPr>
          <a:xfrm>
            <a:off x="1981200" y="116632"/>
            <a:ext cx="8229600" cy="288033"/>
          </a:xfrm>
          <a:prstGeom prst="rect">
            <a:avLst/>
          </a:prstGeom>
        </p:spPr>
        <p:txBody>
          <a:bodyPr/>
          <a:lstStyle>
            <a:lvl1pPr defTabSz="905255">
              <a:defRPr sz="1584"/>
            </a:lvl1pPr>
          </a:lstStyle>
          <a:p>
            <a:pPr/>
            <a:r>
              <a:t>.</a:t>
            </a:r>
          </a:p>
        </p:txBody>
      </p:sp>
      <p:sp>
        <p:nvSpPr>
          <p:cNvPr id="98" name="Shape 53"/>
          <p:cNvSpPr txBox="1"/>
          <p:nvPr>
            <p:ph type="body" idx="1"/>
          </p:nvPr>
        </p:nvSpPr>
        <p:spPr>
          <a:xfrm>
            <a:off x="524434" y="404663"/>
            <a:ext cx="11483790" cy="619269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b="1" sz="5400"/>
            </a:pPr>
            <a:r>
              <a:t>KEY SCRIPTURES</a:t>
            </a:r>
            <a:endParaRPr sz="1800"/>
          </a:p>
          <a:p>
            <a:pPr>
              <a:lnSpc>
                <a:spcPct val="80000"/>
              </a:lnSpc>
              <a:spcBef>
                <a:spcPts val="600"/>
              </a:spcBef>
              <a:defRPr b="1" sz="54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b="1" sz="5400"/>
            </a:pPr>
            <a:r>
              <a:t> COL 2:6-8</a:t>
            </a:r>
            <a:endParaRPr sz="1800"/>
          </a:p>
          <a:p>
            <a:pPr>
              <a:lnSpc>
                <a:spcPct val="80000"/>
              </a:lnSpc>
              <a:spcBef>
                <a:spcPts val="600"/>
              </a:spcBef>
              <a:defRPr b="1" sz="5400"/>
            </a:pPr>
          </a:p>
          <a:p>
            <a:pPr>
              <a:lnSpc>
                <a:spcPct val="80000"/>
              </a:lnSpc>
              <a:spcBef>
                <a:spcPts val="600"/>
              </a:spcBef>
              <a:defRPr b="1" sz="5400"/>
            </a:pPr>
            <a:r>
              <a:t> I TIM 6:20-21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52"/>
          <p:cNvSpPr txBox="1"/>
          <p:nvPr>
            <p:ph type="title"/>
          </p:nvPr>
        </p:nvSpPr>
        <p:spPr>
          <a:xfrm>
            <a:off x="1662545" y="166256"/>
            <a:ext cx="8548255" cy="946210"/>
          </a:xfrm>
          <a:prstGeom prst="rect">
            <a:avLst/>
          </a:prstGeom>
        </p:spPr>
        <p:txBody>
          <a:bodyPr/>
          <a:lstStyle/>
          <a:p>
            <a:pPr algn="ctr">
              <a:defRPr sz="2800"/>
            </a:pPr>
            <a:r>
              <a:t>. </a:t>
            </a:r>
            <a:r>
              <a:rPr sz="3200">
                <a:latin typeface="Book Antiqua"/>
                <a:ea typeface="Book Antiqua"/>
                <a:cs typeface="Book Antiqua"/>
                <a:sym typeface="Book Antiqua"/>
              </a:rPr>
              <a:t>WHAT IS ROOT OF SECULAR HUMANISM</a:t>
            </a:r>
          </a:p>
        </p:txBody>
      </p:sp>
      <p:sp>
        <p:nvSpPr>
          <p:cNvPr id="101" name="Shape 53"/>
          <p:cNvSpPr txBox="1"/>
          <p:nvPr>
            <p:ph type="body" idx="1"/>
          </p:nvPr>
        </p:nvSpPr>
        <p:spPr>
          <a:xfrm>
            <a:off x="524434" y="1257299"/>
            <a:ext cx="11483790" cy="522662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b="1" sz="500"/>
            </a:pPr>
          </a:p>
        </p:txBody>
      </p:sp>
      <p:pic>
        <p:nvPicPr>
          <p:cNvPr id="10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434" y="1257299"/>
            <a:ext cx="11483790" cy="5107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52"/>
          <p:cNvSpPr txBox="1"/>
          <p:nvPr>
            <p:ph type="title"/>
          </p:nvPr>
        </p:nvSpPr>
        <p:spPr>
          <a:xfrm>
            <a:off x="1981200" y="294153"/>
            <a:ext cx="8229600" cy="643389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ts val="600"/>
              </a:spcBef>
              <a:defRPr b="1" sz="24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WHAT IS SECULAR HUMANISM</a:t>
            </a:r>
          </a:p>
        </p:txBody>
      </p:sp>
      <p:sp>
        <p:nvSpPr>
          <p:cNvPr id="105" name="Shape 53"/>
          <p:cNvSpPr txBox="1"/>
          <p:nvPr>
            <p:ph type="body" idx="1"/>
          </p:nvPr>
        </p:nvSpPr>
        <p:spPr>
          <a:xfrm>
            <a:off x="524434" y="831272"/>
            <a:ext cx="11483790" cy="552202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433" y="1412220"/>
            <a:ext cx="4403826" cy="4204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60768" y="1412220"/>
            <a:ext cx="6042232" cy="42048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52"/>
          <p:cNvSpPr txBox="1"/>
          <p:nvPr>
            <p:ph type="title"/>
          </p:nvPr>
        </p:nvSpPr>
        <p:spPr>
          <a:xfrm>
            <a:off x="1981200" y="294153"/>
            <a:ext cx="8229600" cy="643389"/>
          </a:xfrm>
          <a:prstGeom prst="rect">
            <a:avLst/>
          </a:prstGeom>
        </p:spPr>
        <p:txBody>
          <a:bodyPr/>
          <a:lstStyle>
            <a:lvl1pPr algn="ctr">
              <a:lnSpc>
                <a:spcPct val="80000"/>
              </a:lnSpc>
              <a:spcBef>
                <a:spcPts val="600"/>
              </a:spcBef>
              <a:defRPr b="1" sz="24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WHAT IS SECULAR HUMANISM</a:t>
            </a:r>
          </a:p>
        </p:txBody>
      </p:sp>
      <p:sp>
        <p:nvSpPr>
          <p:cNvPr id="110" name="Shape 53"/>
          <p:cNvSpPr txBox="1"/>
          <p:nvPr>
            <p:ph type="body" idx="1"/>
          </p:nvPr>
        </p:nvSpPr>
        <p:spPr>
          <a:xfrm>
            <a:off x="524434" y="1151905"/>
            <a:ext cx="11483790" cy="5445447"/>
          </a:xfrm>
          <a:prstGeom prst="rect">
            <a:avLst/>
          </a:prstGeom>
        </p:spPr>
        <p:txBody>
          <a:bodyPr/>
          <a:lstStyle/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  <a:r>
              <a:t>A comprehensive, nonreligious lifestance: </a:t>
            </a:r>
            <a:r>
              <a:t>Eupraxophy</a:t>
            </a:r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  <a:r>
              <a:t>A naturalistic philosophy:</a:t>
            </a:r>
            <a:endParaRPr sz="1710"/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  <a:r>
              <a:t>A cosmic outlook rooted in and based on science</a:t>
            </a:r>
            <a:endParaRPr sz="1710"/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</a:p>
          <a:p>
            <a:pPr marL="217170" indent="-217170" defTabSz="868680">
              <a:lnSpc>
                <a:spcPct val="72000"/>
              </a:lnSpc>
              <a:spcBef>
                <a:spcPts val="500"/>
              </a:spcBef>
              <a:defRPr b="1" sz="4560"/>
            </a:pPr>
            <a:r>
              <a:t>A consequentialist ethical system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52"/>
          <p:cNvSpPr txBox="1"/>
          <p:nvPr>
            <p:ph type="title"/>
          </p:nvPr>
        </p:nvSpPr>
        <p:spPr>
          <a:xfrm>
            <a:off x="1569308" y="91916"/>
            <a:ext cx="9419967" cy="624774"/>
          </a:xfrm>
          <a:prstGeom prst="rect">
            <a:avLst/>
          </a:prstGeom>
        </p:spPr>
        <p:txBody>
          <a:bodyPr/>
          <a:lstStyle/>
          <a:p>
            <a:pPr algn="ctr" defTabSz="886968">
              <a:defRPr sz="1746"/>
            </a:pPr>
            <a:r>
              <a:t>.</a:t>
            </a:r>
            <a:r>
              <a:rPr sz="3492">
                <a:latin typeface="Book Antiqua"/>
                <a:ea typeface="Book Antiqua"/>
                <a:cs typeface="Book Antiqua"/>
                <a:sym typeface="Book Antiqua"/>
              </a:rPr>
              <a:t>Vehicle For Secular Humanism</a:t>
            </a:r>
          </a:p>
        </p:txBody>
      </p:sp>
      <p:sp>
        <p:nvSpPr>
          <p:cNvPr id="113" name="Shape 53"/>
          <p:cNvSpPr txBox="1"/>
          <p:nvPr>
            <p:ph type="body" idx="1"/>
          </p:nvPr>
        </p:nvSpPr>
        <p:spPr>
          <a:xfrm>
            <a:off x="524434" y="803189"/>
            <a:ext cx="11483790" cy="5794164"/>
          </a:xfrm>
          <a:prstGeom prst="rect">
            <a:avLst/>
          </a:prstGeom>
        </p:spPr>
        <p:txBody>
          <a:bodyPr/>
          <a:lstStyle/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b="1" sz="3920"/>
            </a:pPr>
            <a:r>
              <a:t>A Desire for Supernatural experience </a:t>
            </a:r>
            <a:endParaRPr sz="1764"/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1"/>
              <a:defRPr b="1" sz="3920"/>
            </a:pPr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2"/>
              <a:defRPr b="1" sz="3920"/>
            </a:pPr>
            <a:r>
              <a:t>Ignorance </a:t>
            </a:r>
            <a:endParaRPr sz="1764"/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2"/>
              <a:defRPr b="1" sz="3920"/>
            </a:pPr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3"/>
              <a:defRPr b="1" sz="3920"/>
            </a:pPr>
            <a:r>
              <a:t>Strive for Knowledge and Philosophy </a:t>
            </a:r>
            <a:endParaRPr sz="1764"/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3"/>
              <a:defRPr b="1" sz="3920"/>
            </a:pPr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4"/>
              <a:defRPr b="1" sz="3920"/>
            </a:pPr>
            <a:r>
              <a:t>Hedonism, Nihilism, Post Modernism, Sexual Revolution</a:t>
            </a:r>
            <a:endParaRPr sz="1764"/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4"/>
              <a:defRPr b="1" sz="3920"/>
            </a:pPr>
          </a:p>
          <a:p>
            <a:pPr marL="504063" indent="-504063" defTabSz="896111">
              <a:lnSpc>
                <a:spcPct val="80000"/>
              </a:lnSpc>
              <a:spcBef>
                <a:spcPts val="500"/>
              </a:spcBef>
              <a:buFontTx/>
              <a:buAutoNum type="arabicPeriod" startAt="5"/>
              <a:defRPr b="1" sz="3920"/>
            </a:pPr>
            <a:r>
              <a:t>New Age Movement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52"/>
          <p:cNvSpPr txBox="1"/>
          <p:nvPr>
            <p:ph type="title"/>
          </p:nvPr>
        </p:nvSpPr>
        <p:spPr>
          <a:xfrm>
            <a:off x="1569308" y="91916"/>
            <a:ext cx="9419967" cy="624774"/>
          </a:xfrm>
          <a:prstGeom prst="rect">
            <a:avLst/>
          </a:prstGeom>
        </p:spPr>
        <p:txBody>
          <a:bodyPr/>
          <a:lstStyle/>
          <a:p>
            <a:pPr algn="ctr" defTabSz="886968">
              <a:defRPr sz="1746"/>
            </a:pPr>
            <a:r>
              <a:t>.</a:t>
            </a:r>
            <a:r>
              <a:rPr sz="3492">
                <a:latin typeface="Book Antiqua"/>
                <a:ea typeface="Book Antiqua"/>
                <a:cs typeface="Book Antiqua"/>
                <a:sym typeface="Book Antiqua"/>
              </a:rPr>
              <a:t>Goals of Secular Humanism</a:t>
            </a:r>
          </a:p>
        </p:txBody>
      </p:sp>
      <p:sp>
        <p:nvSpPr>
          <p:cNvPr id="116" name="Shape 53"/>
          <p:cNvSpPr txBox="1"/>
          <p:nvPr>
            <p:ph type="body" idx="1"/>
          </p:nvPr>
        </p:nvSpPr>
        <p:spPr>
          <a:xfrm>
            <a:off x="524434" y="803189"/>
            <a:ext cx="11483790" cy="5794164"/>
          </a:xfrm>
          <a:prstGeom prst="rect">
            <a:avLst/>
          </a:prstGeom>
        </p:spPr>
        <p:txBody>
          <a:bodyPr/>
          <a:lstStyle/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1"/>
              <a:defRPr b="1" sz="4000"/>
            </a:pPr>
            <a:r>
              <a:t>Synchronic Ecumenical worldview</a:t>
            </a:r>
            <a:endParaRPr sz="1800"/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1"/>
              <a:defRPr b="1" sz="4000"/>
            </a:pP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3"/>
              <a:defRPr b="1" sz="4000"/>
            </a:pP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2"/>
              <a:defRPr b="1" sz="4000"/>
            </a:pPr>
            <a:r>
              <a:t>New Economic System</a:t>
            </a:r>
            <a:endParaRPr sz="1800"/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2"/>
              <a:defRPr b="1" sz="4000"/>
            </a:pP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4"/>
              <a:defRPr b="1" sz="4000"/>
            </a:pPr>
          </a:p>
          <a:p>
            <a:pPr marL="514350" indent="-514350">
              <a:lnSpc>
                <a:spcPct val="80000"/>
              </a:lnSpc>
              <a:spcBef>
                <a:spcPts val="600"/>
              </a:spcBef>
              <a:buFontTx/>
              <a:buAutoNum type="arabicPeriod" startAt="3"/>
              <a:defRPr b="1" sz="4000"/>
            </a:pPr>
            <a:r>
              <a:t>Disintegrating World Traditions and values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52"/>
          <p:cNvSpPr txBox="1"/>
          <p:nvPr>
            <p:ph type="title"/>
          </p:nvPr>
        </p:nvSpPr>
        <p:spPr>
          <a:xfrm>
            <a:off x="1981200" y="198863"/>
            <a:ext cx="8229600" cy="785413"/>
          </a:xfrm>
          <a:prstGeom prst="rect">
            <a:avLst/>
          </a:prstGeom>
        </p:spPr>
        <p:txBody>
          <a:bodyPr/>
          <a:lstStyle>
            <a:lvl1pPr algn="ctr">
              <a:defRPr sz="3200">
                <a:latin typeface="Book Antiqua"/>
                <a:ea typeface="Book Antiqua"/>
                <a:cs typeface="Book Antiqua"/>
                <a:sym typeface="Book Antiqua"/>
              </a:defRPr>
            </a:lvl1pPr>
          </a:lstStyle>
          <a:p>
            <a:pPr/>
            <a:r>
              <a:t>TEACHINGS OF SECULAR HUMANISM</a:t>
            </a:r>
          </a:p>
        </p:txBody>
      </p:sp>
      <p:sp>
        <p:nvSpPr>
          <p:cNvPr id="119" name="Shape 53"/>
          <p:cNvSpPr txBox="1"/>
          <p:nvPr>
            <p:ph type="body" idx="1"/>
          </p:nvPr>
        </p:nvSpPr>
        <p:spPr>
          <a:xfrm>
            <a:off x="524434" y="803187"/>
            <a:ext cx="11483790" cy="57941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45491" y="962377"/>
            <a:ext cx="6141308" cy="5334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52"/>
          <p:cNvSpPr txBox="1"/>
          <p:nvPr>
            <p:ph type="title"/>
          </p:nvPr>
        </p:nvSpPr>
        <p:spPr>
          <a:xfrm>
            <a:off x="1981199" y="191927"/>
            <a:ext cx="8979243" cy="711273"/>
          </a:xfrm>
          <a:prstGeom prst="rect">
            <a:avLst/>
          </a:prstGeom>
        </p:spPr>
        <p:txBody>
          <a:bodyPr/>
          <a:lstStyle/>
          <a:p>
            <a:pPr algn="ctr" defTabSz="841247">
              <a:defRPr sz="1472"/>
            </a:pPr>
            <a:r>
              <a:t>.</a:t>
            </a:r>
            <a:r>
              <a:rPr sz="2300">
                <a:latin typeface="Book Antiqua"/>
                <a:ea typeface="Book Antiqua"/>
                <a:cs typeface="Book Antiqua"/>
                <a:sym typeface="Book Antiqua"/>
              </a:rPr>
              <a:t>NO JUDGEMENT, NO HEAVEN, NO HELL SO ENJOY YOURSELF</a:t>
            </a:r>
          </a:p>
        </p:txBody>
      </p:sp>
      <p:sp>
        <p:nvSpPr>
          <p:cNvPr id="123" name="Shape 53"/>
          <p:cNvSpPr txBox="1"/>
          <p:nvPr>
            <p:ph type="body" idx="1"/>
          </p:nvPr>
        </p:nvSpPr>
        <p:spPr>
          <a:xfrm>
            <a:off x="524434" y="903197"/>
            <a:ext cx="11483790" cy="56941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600"/>
              </a:spcBef>
              <a:buSzTx/>
              <a:buNone/>
              <a:defRPr b="1" sz="500"/>
            </a:lvl1pPr>
          </a:lstStyle>
          <a:p>
            <a:pPr/>
            <a:r>
              <a:t>.</a:t>
            </a:r>
          </a:p>
        </p:txBody>
      </p:sp>
      <p:pic>
        <p:nvPicPr>
          <p:cNvPr id="12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312" y="1094149"/>
            <a:ext cx="4367256" cy="4855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01130" y="1094149"/>
            <a:ext cx="4271964" cy="48550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