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idx="1"/>
          </p:nvPr>
        </p:nvSpPr>
        <p:spPr>
          <a:xfrm>
            <a:off x="457200" y="274638"/>
            <a:ext cx="6019800" cy="658336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2451100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722312" y="1192212"/>
            <a:ext cx="7772401" cy="32146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199"/>
            <a:ext cx="4038600" cy="525780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435464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457200" y="92075"/>
            <a:ext cx="8229600" cy="15081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Text"/>
          <p:cNvSpPr txBox="1"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2" name="Body Level One…"/>
          <p:cNvSpPr txBox="1"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Text"/>
          <p:cNvSpPr txBox="1"/>
          <p:nvPr>
            <p:ph type="title"/>
          </p:nvPr>
        </p:nvSpPr>
        <p:spPr>
          <a:xfrm>
            <a:off x="1792288" y="3086100"/>
            <a:ext cx="5486401" cy="2281239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1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14906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199"/>
            <a:ext cx="8229600" cy="525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22820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uFill>
                  <a:solidFill>
                    <a:srgbClr val="888888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>
            <a:solidFill>
              <a:srgbClr val="000000"/>
            </a:solidFill>
          </a:uFill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Trebuchet M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Trebuchet M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Trebuchet M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Trebuchet M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Trebuchet M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Trebuchet M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Trebuchet M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Trebuchet M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>
            <a:solidFill>
              <a:srgbClr val="888888"/>
            </a:solidFill>
          </a:uFill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49"/>
          <p:cNvSpPr txBox="1"/>
          <p:nvPr>
            <p:ph type="ctrTitle"/>
          </p:nvPr>
        </p:nvSpPr>
        <p:spPr>
          <a:xfrm>
            <a:off x="323527" y="620687"/>
            <a:ext cx="8496946" cy="2979765"/>
          </a:xfrm>
          <a:prstGeom prst="rect">
            <a:avLst/>
          </a:prstGeom>
        </p:spPr>
        <p:txBody>
          <a:bodyPr/>
          <a:lstStyle/>
          <a:p>
            <a:pPr defTabSz="493776">
              <a:defRPr b="1" sz="4000"/>
            </a:pPr>
            <a:r>
              <a:t>REVIVING THE ETHOS OF PENTECOSTALISM</a:t>
            </a:r>
            <a:br/>
            <a:r>
              <a:t>PART 1- </a:t>
            </a:r>
            <a:br/>
            <a:r>
              <a:t>APS DR JOSEPH I.T. BUERTEY</a:t>
            </a:r>
          </a:p>
        </p:txBody>
      </p:sp>
      <p:sp>
        <p:nvSpPr>
          <p:cNvPr id="119" name="Shape 50"/>
          <p:cNvSpPr txBox="1"/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>
              <a:defRPr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defRPr>
            </a:pPr>
            <a:r>
              <a:t>ACTS 4:48-52</a:t>
            </a:r>
            <a:endParaRPr sz="1800">
              <a:solidFill>
                <a:srgbClr val="000000"/>
              </a:solidFill>
              <a:uFillTx/>
            </a:endParaRPr>
          </a:p>
          <a:p>
            <a:pPr>
              <a:defRPr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defRPr>
            </a:pPr>
            <a:r>
              <a:t>II TIM 1:5-6</a:t>
            </a:r>
            <a:r>
              <a:t>; </a:t>
            </a:r>
            <a:r>
              <a:t>I TIM 4:14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88"/>
          <p:cNvSpPr txBox="1"/>
          <p:nvPr>
            <p:ph type="ctrTitle"/>
          </p:nvPr>
        </p:nvSpPr>
        <p:spPr>
          <a:xfrm>
            <a:off x="457200" y="-1"/>
            <a:ext cx="8229600" cy="764706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#3. HOLINESS AS A LIFE STYLE</a:t>
            </a:r>
          </a:p>
        </p:txBody>
      </p:sp>
      <p:sp>
        <p:nvSpPr>
          <p:cNvPr id="146" name="Shape 89"/>
          <p:cNvSpPr txBox="1"/>
          <p:nvPr>
            <p:ph type="subTitle" idx="1"/>
          </p:nvPr>
        </p:nvSpPr>
        <p:spPr>
          <a:xfrm>
            <a:off x="251519" y="764703"/>
            <a:ext cx="8640962" cy="5904658"/>
          </a:xfrm>
          <a:prstGeom prst="rect">
            <a:avLst/>
          </a:prstGeom>
        </p:spPr>
        <p:txBody>
          <a:bodyPr/>
          <a:lstStyle/>
          <a:p>
            <a:pPr marL="342900" indent="-342900" algn="l" defTabSz="768094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pPr>
            <a:r>
              <a:t>Pentecostals believe in the intrinsic work of the Holy Spirit in the sanctification of the believer</a:t>
            </a:r>
            <a:endParaRPr sz="1800"/>
          </a:p>
          <a:p>
            <a:pPr algn="l" defTabSz="768094">
              <a:lnSpc>
                <a:spcPct val="90000"/>
              </a:lnSpc>
              <a:spcBef>
                <a:spcPts val="500"/>
              </a:spcBef>
              <a:defRPr sz="2800">
                <a:solidFill>
                  <a:srgbClr val="000000"/>
                </a:solidFill>
              </a:defRPr>
            </a:pPr>
          </a:p>
          <a:p>
            <a:pPr marL="342900" indent="-342900" algn="l" defTabSz="768094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pPr>
            <a:r>
              <a:t>One is justified by grace (Rom 3:20), we pursue holiness for righteousness to be imputed by God (Rom 5:15) unto us </a:t>
            </a:r>
            <a:endParaRPr sz="1800"/>
          </a:p>
          <a:p>
            <a:pPr marL="342900" indent="-342900" algn="l" defTabSz="768094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pPr>
          </a:p>
          <a:p>
            <a:pPr marL="342900" indent="-342900" algn="l" defTabSz="768094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pPr>
            <a:r>
              <a:t>Pentecostal believe, holiness includes but is not limited to abstinence from drinking, smoking, visiting the cinema, gambling, fornication, stealing  amongst others</a:t>
            </a:r>
            <a:endParaRPr sz="1800"/>
          </a:p>
          <a:p>
            <a:pPr marL="342900" indent="-342900" algn="l" defTabSz="768094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b="1" sz="2400">
                <a:solidFill>
                  <a:srgbClr val="000000"/>
                </a:solidFill>
              </a:defRPr>
            </a:pPr>
          </a:p>
          <a:p>
            <a:pPr marL="342900" indent="-342900" algn="l" defTabSz="768094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b="1" sz="2400">
                <a:solidFill>
                  <a:srgbClr val="000000"/>
                </a:solidFill>
              </a:defRPr>
            </a:pPr>
            <a:r>
              <a:t>2 TIM 6:11		Heb 12:14			2 pet 3:11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91"/>
          <p:cNvSpPr txBox="1"/>
          <p:nvPr>
            <p:ph type="ctrTitle"/>
          </p:nvPr>
        </p:nvSpPr>
        <p:spPr>
          <a:xfrm>
            <a:off x="107504" y="188639"/>
            <a:ext cx="9036496" cy="576066"/>
          </a:xfrm>
          <a:prstGeom prst="rect">
            <a:avLst/>
          </a:prstGeom>
        </p:spPr>
        <p:txBody>
          <a:bodyPr/>
          <a:lstStyle>
            <a:lvl1pPr>
              <a:defRPr b="1" sz="2800"/>
            </a:lvl1pPr>
          </a:lstStyle>
          <a:p>
            <a:pPr/>
            <a:r>
              <a:t>#4. SACRIFICAIL GIVING, FAITHFULLNESS TITHING </a:t>
            </a:r>
          </a:p>
        </p:txBody>
      </p:sp>
      <p:sp>
        <p:nvSpPr>
          <p:cNvPr id="149" name="Shape 92"/>
          <p:cNvSpPr txBox="1"/>
          <p:nvPr>
            <p:ph type="subTitle" idx="1"/>
          </p:nvPr>
        </p:nvSpPr>
        <p:spPr>
          <a:xfrm>
            <a:off x="251519" y="908719"/>
            <a:ext cx="8712970" cy="5832650"/>
          </a:xfrm>
          <a:prstGeom prst="rect">
            <a:avLst/>
          </a:prstGeom>
        </p:spPr>
        <p:txBody>
          <a:bodyPr/>
          <a:lstStyle/>
          <a:p>
            <a:pPr marL="457200" indent="-457200" algn="l" defTabSz="896111">
              <a:buSzPct val="100000"/>
              <a:buFont typeface="Arial"/>
              <a:buChar char="•"/>
              <a:defRPr sz="3100">
                <a:solidFill>
                  <a:srgbClr val="000000"/>
                </a:solidFill>
              </a:defRPr>
            </a:pPr>
            <a:r>
              <a:t>The early church was a generous church. Acts 2:42-47</a:t>
            </a:r>
            <a:endParaRPr sz="1800"/>
          </a:p>
          <a:p>
            <a:pPr marL="457200" indent="-457200" algn="l" defTabSz="896111">
              <a:buSzPct val="100000"/>
              <a:buFont typeface="Arial"/>
              <a:buChar char="•"/>
              <a:defRPr sz="3100">
                <a:solidFill>
                  <a:srgbClr val="000000"/>
                </a:solidFill>
              </a:defRPr>
            </a:pPr>
            <a:r>
              <a:t>They loved giving, they practiced giving, in brotherly love</a:t>
            </a:r>
            <a:endParaRPr sz="1800"/>
          </a:p>
          <a:p>
            <a:pPr marL="457200" indent="-457200" algn="l" defTabSz="896111">
              <a:buSzPct val="100000"/>
              <a:buFont typeface="Arial"/>
              <a:buChar char="•"/>
              <a:defRPr sz="3100">
                <a:solidFill>
                  <a:srgbClr val="000000"/>
                </a:solidFill>
              </a:defRPr>
            </a:pPr>
            <a:r>
              <a:t>They demonstrated care for one another they gave freely. Acts 4:32-37</a:t>
            </a:r>
            <a:endParaRPr sz="1800"/>
          </a:p>
          <a:p>
            <a:pPr marL="457200" indent="-457200" algn="l" defTabSz="896111">
              <a:buSzPct val="100000"/>
              <a:buFont typeface="Arial"/>
              <a:buChar char="•"/>
              <a:defRPr sz="3100">
                <a:solidFill>
                  <a:srgbClr val="000000"/>
                </a:solidFill>
              </a:defRPr>
            </a:pPr>
            <a:r>
              <a:t>It was spontaneous, it was magnet for the external world. </a:t>
            </a:r>
            <a:endParaRPr sz="1800"/>
          </a:p>
          <a:p>
            <a:pPr marL="457200" indent="-457200" algn="l" defTabSz="896111">
              <a:buSzPct val="100000"/>
              <a:buFont typeface="Arial"/>
              <a:buChar char="•"/>
              <a:defRPr sz="3100">
                <a:solidFill>
                  <a:srgbClr val="000000"/>
                </a:solidFill>
              </a:defRPr>
            </a:pPr>
            <a:r>
              <a:t>The people saw how generous and loving the church was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91"/>
          <p:cNvSpPr txBox="1"/>
          <p:nvPr>
            <p:ph type="ctrTitle"/>
          </p:nvPr>
        </p:nvSpPr>
        <p:spPr>
          <a:xfrm>
            <a:off x="107504" y="0"/>
            <a:ext cx="9036496" cy="620688"/>
          </a:xfrm>
          <a:prstGeom prst="rect">
            <a:avLst/>
          </a:prstGeom>
        </p:spPr>
        <p:txBody>
          <a:bodyPr/>
          <a:lstStyle>
            <a:lvl1pPr>
              <a:defRPr b="1" sz="2800"/>
            </a:lvl1pPr>
          </a:lstStyle>
          <a:p>
            <a:pPr/>
            <a:r>
              <a:t>#5. SACRIFICAIL GIVING, FAITHFULLNESS TITHING </a:t>
            </a:r>
          </a:p>
        </p:txBody>
      </p:sp>
      <p:sp>
        <p:nvSpPr>
          <p:cNvPr id="152" name="Shape 92"/>
          <p:cNvSpPr txBox="1"/>
          <p:nvPr>
            <p:ph type="subTitle" idx="1"/>
          </p:nvPr>
        </p:nvSpPr>
        <p:spPr>
          <a:xfrm>
            <a:off x="251519" y="620687"/>
            <a:ext cx="8712970" cy="6120682"/>
          </a:xfrm>
          <a:prstGeom prst="rect">
            <a:avLst/>
          </a:prstGeom>
        </p:spPr>
        <p:txBody>
          <a:bodyPr/>
          <a:lstStyle/>
          <a:p>
            <a:pPr marL="457200" indent="-457200" algn="l" defTabSz="896111">
              <a:buSzPct val="100000"/>
              <a:buFont typeface="Arial"/>
              <a:buChar char="•"/>
              <a:defRPr b="1" sz="3100">
                <a:solidFill>
                  <a:srgbClr val="000000"/>
                </a:solidFill>
              </a:defRPr>
            </a:pPr>
            <a:r>
              <a:t>In every society there are rules regulations and laws… these are called moral absolutes</a:t>
            </a:r>
            <a:endParaRPr sz="1800"/>
          </a:p>
          <a:p>
            <a:pPr marL="457200" indent="-457200" algn="l" defTabSz="896111">
              <a:buSzPct val="100000"/>
              <a:buFont typeface="Arial"/>
              <a:buChar char="•"/>
              <a:defRPr b="1" sz="3100">
                <a:solidFill>
                  <a:srgbClr val="000000"/>
                </a:solidFill>
              </a:defRPr>
            </a:pPr>
          </a:p>
          <a:p>
            <a:pPr marL="457200" indent="-457200" algn="l" defTabSz="896111">
              <a:buSzPct val="100000"/>
              <a:buFont typeface="Arial"/>
              <a:buChar char="•"/>
              <a:defRPr b="1" sz="3100">
                <a:solidFill>
                  <a:srgbClr val="000000"/>
                </a:solidFill>
              </a:defRPr>
            </a:pPr>
          </a:p>
          <a:p>
            <a:pPr marL="457200" indent="-457200" algn="l" defTabSz="896111">
              <a:buSzPct val="100000"/>
              <a:buFont typeface="Arial"/>
              <a:buChar char="•"/>
              <a:defRPr b="1" sz="3100">
                <a:solidFill>
                  <a:srgbClr val="000000"/>
                </a:solidFill>
              </a:defRPr>
            </a:pPr>
            <a:r>
              <a:t>Lets not question the rationality of Tithing lets give as as our partnership to the kingdom of God </a:t>
            </a:r>
            <a:endParaRPr sz="1800"/>
          </a:p>
          <a:p>
            <a:pPr marL="457200" indent="-457200" algn="l" defTabSz="896111">
              <a:buSzPct val="100000"/>
              <a:buFont typeface="Arial"/>
              <a:buChar char="•"/>
              <a:defRPr b="1" sz="3100">
                <a:solidFill>
                  <a:srgbClr val="000000"/>
                </a:solidFill>
              </a:defRPr>
            </a:pPr>
          </a:p>
          <a:p>
            <a:pPr marL="457200" indent="-457200" algn="l" defTabSz="896111">
              <a:buSzPct val="100000"/>
              <a:buFont typeface="Arial"/>
              <a:buChar char="•"/>
              <a:defRPr b="1" sz="3100">
                <a:solidFill>
                  <a:srgbClr val="000000"/>
                </a:solidFill>
              </a:defRPr>
            </a:pPr>
          </a:p>
          <a:p>
            <a:pPr marL="457200" indent="-457200" algn="l" defTabSz="896111">
              <a:buSzPct val="100000"/>
              <a:buFont typeface="Arial"/>
              <a:buChar char="•"/>
              <a:defRPr b="1" sz="3100">
                <a:solidFill>
                  <a:srgbClr val="000000"/>
                </a:solidFill>
              </a:defRPr>
            </a:pPr>
            <a:r>
              <a:t>Be faithful in your tithing.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94"/>
          <p:cNvSpPr txBox="1"/>
          <p:nvPr>
            <p:ph type="ctrTitle"/>
          </p:nvPr>
        </p:nvSpPr>
        <p:spPr>
          <a:xfrm>
            <a:off x="457200" y="-1"/>
            <a:ext cx="8229600" cy="764706"/>
          </a:xfrm>
          <a:prstGeom prst="rect">
            <a:avLst/>
          </a:prstGeom>
        </p:spPr>
        <p:txBody>
          <a:bodyPr/>
          <a:lstStyle>
            <a:lvl1pPr>
              <a:defRPr b="1" sz="4000"/>
            </a:lvl1pPr>
          </a:lstStyle>
          <a:p>
            <a:pPr/>
            <a:r>
              <a:t>#6. EVANGELISM</a:t>
            </a:r>
          </a:p>
        </p:txBody>
      </p:sp>
      <p:sp>
        <p:nvSpPr>
          <p:cNvPr id="155" name="Shape 95"/>
          <p:cNvSpPr txBox="1"/>
          <p:nvPr>
            <p:ph type="subTitle" idx="1"/>
          </p:nvPr>
        </p:nvSpPr>
        <p:spPr>
          <a:xfrm>
            <a:off x="251519" y="908719"/>
            <a:ext cx="8712970" cy="5832650"/>
          </a:xfrm>
          <a:prstGeom prst="rect">
            <a:avLst/>
          </a:prstGeom>
        </p:spPr>
        <p:txBody>
          <a:bodyPr/>
          <a:lstStyle/>
          <a:p>
            <a:pPr marL="457200" indent="-457200" algn="l" defTabSz="804672">
              <a:lnSpc>
                <a:spcPct val="80000"/>
              </a:lnSpc>
              <a:spcBef>
                <a:spcPts val="600"/>
              </a:spcBef>
              <a:buClr>
                <a:srgbClr val="002060"/>
              </a:buClr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Evangelism is a core mandate of the believer</a:t>
            </a:r>
            <a:endParaRPr sz="1800"/>
          </a:p>
          <a:p>
            <a:pPr marL="457200" indent="-457200" algn="l" defTabSz="804672">
              <a:lnSpc>
                <a:spcPct val="80000"/>
              </a:lnSpc>
              <a:spcBef>
                <a:spcPts val="600"/>
              </a:spcBef>
              <a:buClr>
                <a:srgbClr val="002060"/>
              </a:buClr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457200" indent="-457200" algn="l" defTabSz="804672">
              <a:lnSpc>
                <a:spcPct val="80000"/>
              </a:lnSpc>
              <a:spcBef>
                <a:spcPts val="600"/>
              </a:spcBef>
              <a:buClr>
                <a:srgbClr val="002060"/>
              </a:buClr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Evangelism is testifying of the son of God, and testifying of what God has done for you</a:t>
            </a:r>
            <a:endParaRPr sz="1800"/>
          </a:p>
          <a:p>
            <a:pPr marL="457200" indent="-457200" algn="l" defTabSz="804672">
              <a:lnSpc>
                <a:spcPct val="80000"/>
              </a:lnSpc>
              <a:spcBef>
                <a:spcPts val="600"/>
              </a:spcBef>
              <a:buClr>
                <a:srgbClr val="002060"/>
              </a:buClr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457200" indent="-457200" algn="l" defTabSz="804672">
              <a:lnSpc>
                <a:spcPct val="80000"/>
              </a:lnSpc>
              <a:spcBef>
                <a:spcPts val="600"/>
              </a:spcBef>
              <a:buClr>
                <a:srgbClr val="002060"/>
              </a:buClr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As believers we must evangelise every where we go.</a:t>
            </a:r>
            <a:endParaRPr sz="1800"/>
          </a:p>
          <a:p>
            <a:pPr marL="457200" indent="-457200" algn="l" defTabSz="804672">
              <a:lnSpc>
                <a:spcPct val="80000"/>
              </a:lnSpc>
              <a:spcBef>
                <a:spcPts val="600"/>
              </a:spcBef>
              <a:buClr>
                <a:srgbClr val="002060"/>
              </a:buClr>
              <a:buSzPct val="100000"/>
              <a:buFont typeface="Arial"/>
              <a:buChar char="•"/>
              <a:defRPr sz="2800">
                <a:solidFill>
                  <a:srgbClr val="000000"/>
                </a:solidFill>
              </a:defRPr>
            </a:pPr>
          </a:p>
          <a:p>
            <a:pPr marL="457200" indent="-457200" algn="l" defTabSz="804672">
              <a:lnSpc>
                <a:spcPct val="80000"/>
              </a:lnSpc>
              <a:spcBef>
                <a:spcPts val="600"/>
              </a:spcBef>
              <a:buClr>
                <a:srgbClr val="002060"/>
              </a:buClr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Our lives are attract and  be a source evangelism</a:t>
            </a:r>
            <a:endParaRPr sz="1800"/>
          </a:p>
          <a:p>
            <a:pPr marL="457200" indent="-457200" algn="l" defTabSz="804672">
              <a:lnSpc>
                <a:spcPct val="80000"/>
              </a:lnSpc>
              <a:spcBef>
                <a:spcPts val="600"/>
              </a:spcBef>
              <a:buClr>
                <a:srgbClr val="002060"/>
              </a:buClr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457200" indent="-457200" algn="l" defTabSz="804672">
              <a:lnSpc>
                <a:spcPct val="80000"/>
              </a:lnSpc>
              <a:spcBef>
                <a:spcPts val="600"/>
              </a:spcBef>
              <a:buClr>
                <a:srgbClr val="002060"/>
              </a:buClr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Mat 28:18-20; Acts 2:47, John 10:10; Luke 19:10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91"/>
          <p:cNvSpPr txBox="1"/>
          <p:nvPr>
            <p:ph type="ctrTitle"/>
          </p:nvPr>
        </p:nvSpPr>
        <p:spPr>
          <a:xfrm>
            <a:off x="179511" y="188639"/>
            <a:ext cx="8784978" cy="648074"/>
          </a:xfrm>
          <a:prstGeom prst="rect">
            <a:avLst/>
          </a:prstGeom>
        </p:spPr>
        <p:txBody>
          <a:bodyPr/>
          <a:lstStyle>
            <a:lvl1pPr>
              <a:defRPr b="1" sz="2800"/>
            </a:lvl1pPr>
          </a:lstStyle>
          <a:p>
            <a:pPr/>
            <a:r>
              <a:t>#7. MEDITATING AND TEACHING THE WORD OF GOD</a:t>
            </a:r>
          </a:p>
        </p:txBody>
      </p:sp>
      <p:sp>
        <p:nvSpPr>
          <p:cNvPr id="158" name="Shape 92"/>
          <p:cNvSpPr txBox="1"/>
          <p:nvPr>
            <p:ph type="subTitle" idx="1"/>
          </p:nvPr>
        </p:nvSpPr>
        <p:spPr>
          <a:xfrm>
            <a:off x="457200" y="836711"/>
            <a:ext cx="8229600" cy="5688634"/>
          </a:xfrm>
          <a:prstGeom prst="rect">
            <a:avLst/>
          </a:prstGeom>
        </p:spPr>
        <p:txBody>
          <a:bodyPr/>
          <a:lstStyle/>
          <a:p>
            <a:pPr marL="457200" indent="-457200" algn="l" defTabSz="896111">
              <a:lnSpc>
                <a:spcPct val="90000"/>
              </a:lnSpc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ACTS 2:22, 42		</a:t>
            </a:r>
            <a:r>
              <a:t>ACTS 3:6</a:t>
            </a:r>
            <a:endParaRPr sz="1800"/>
          </a:p>
          <a:p>
            <a:pPr marL="457200" indent="-457200" algn="l" defTabSz="896111">
              <a:lnSpc>
                <a:spcPct val="90000"/>
              </a:lnSpc>
              <a:buClr>
                <a:srgbClr val="002060"/>
              </a:buClr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ACTS 10:38			I COR 15:2</a:t>
            </a:r>
          </a:p>
          <a:p>
            <a:pPr marL="457200" indent="-457200" algn="l" defTabSz="896111">
              <a:lnSpc>
                <a:spcPct val="90000"/>
              </a:lnSpc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457200" indent="-457200" algn="l" defTabSz="896111">
              <a:lnSpc>
                <a:spcPct val="90000"/>
              </a:lnSpc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The focus of the message of the church was Jesus Christ not men. </a:t>
            </a:r>
            <a:endParaRPr sz="1800"/>
          </a:p>
          <a:p>
            <a:pPr marL="457200" indent="-457200" algn="l" defTabSz="896111">
              <a:lnSpc>
                <a:spcPct val="90000"/>
              </a:lnSpc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457200" indent="-457200" algn="l" defTabSz="896111">
              <a:lnSpc>
                <a:spcPct val="90000"/>
              </a:lnSpc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They read the Bible meditated on the word of God, walked and modelled the word of God</a:t>
            </a:r>
            <a:endParaRPr sz="1800"/>
          </a:p>
          <a:p>
            <a:pPr marL="457200" indent="-457200" algn="l" defTabSz="896111">
              <a:lnSpc>
                <a:spcPct val="90000"/>
              </a:lnSpc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457200" indent="-457200" algn="l" defTabSz="896111">
              <a:lnSpc>
                <a:spcPct val="90000"/>
              </a:lnSpc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The church projected Christ, Christianity is about transformation, to be like Christ not men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09"/>
          <p:cNvSpPr txBox="1"/>
          <p:nvPr>
            <p:ph type="ctr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lIns="0" tIns="0" rIns="0" bIns="0"/>
          <a:lstStyle>
            <a:lvl1pPr defTabSz="740662">
              <a:defRPr b="1" sz="3500"/>
            </a:lvl1pPr>
          </a:lstStyle>
          <a:p>
            <a:pPr/>
            <a:r>
              <a:t>#8. WORSHIP AS A WAY OF LIFE</a:t>
            </a:r>
          </a:p>
        </p:txBody>
      </p:sp>
      <p:sp>
        <p:nvSpPr>
          <p:cNvPr id="161" name="Shape 110"/>
          <p:cNvSpPr txBox="1"/>
          <p:nvPr>
            <p:ph type="subTitle" idx="1"/>
          </p:nvPr>
        </p:nvSpPr>
        <p:spPr>
          <a:xfrm>
            <a:off x="457200" y="836711"/>
            <a:ext cx="8363271" cy="5760642"/>
          </a:xfrm>
          <a:prstGeom prst="rect">
            <a:avLst/>
          </a:prstGeom>
        </p:spPr>
        <p:txBody>
          <a:bodyPr lIns="0" tIns="0" rIns="0" bIns="0"/>
          <a:lstStyle/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Cease every opportunity to worship God, do not deny your God</a:t>
            </a:r>
            <a:endParaRPr sz="1800"/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The early church worship was both joyous and reverent </a:t>
            </a:r>
            <a:endParaRPr sz="1800"/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They worship God with a sincere heart. They always worshiped with exuberant expression of joy.</a:t>
            </a:r>
            <a:endParaRPr sz="1800"/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Worship was the early church pre-eminent duty. Act 2:47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09"/>
          <p:cNvSpPr txBox="1"/>
          <p:nvPr>
            <p:ph type="ctrTitle"/>
          </p:nvPr>
        </p:nvSpPr>
        <p:spPr>
          <a:xfrm>
            <a:off x="457200" y="116632"/>
            <a:ext cx="8229600" cy="792088"/>
          </a:xfrm>
          <a:prstGeom prst="rect">
            <a:avLst/>
          </a:prstGeom>
        </p:spPr>
        <p:txBody>
          <a:bodyPr lIns="0" tIns="0" rIns="0" bIns="0"/>
          <a:lstStyle>
            <a:lvl1pPr defTabSz="740662">
              <a:defRPr b="1" sz="3500"/>
            </a:lvl1pPr>
          </a:lstStyle>
          <a:p>
            <a:pPr/>
            <a:r>
              <a:t>#9. FOCUS ON HIS SOON COMING</a:t>
            </a:r>
          </a:p>
        </p:txBody>
      </p:sp>
      <p:sp>
        <p:nvSpPr>
          <p:cNvPr id="164" name="Shape 110"/>
          <p:cNvSpPr txBox="1"/>
          <p:nvPr>
            <p:ph type="subTitle" idx="1"/>
          </p:nvPr>
        </p:nvSpPr>
        <p:spPr>
          <a:xfrm>
            <a:off x="457200" y="908719"/>
            <a:ext cx="8229600" cy="5688634"/>
          </a:xfrm>
          <a:prstGeom prst="rect">
            <a:avLst/>
          </a:prstGeom>
        </p:spPr>
        <p:txBody>
          <a:bodyPr lIns="0" tIns="0" rIns="0" bIns="0"/>
          <a:lstStyle/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They always lived as if Christ was coming today</a:t>
            </a:r>
            <a:endParaRPr sz="1800"/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They lived their live in high expectancy.</a:t>
            </a:r>
            <a:endParaRPr sz="1800"/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Acts 1:6; All they did was to look at his coming</a:t>
            </a:r>
            <a:endParaRPr sz="1800"/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</a:p>
          <a:p>
            <a:pPr marL="342900" indent="-342900" algn="l" defTabSz="704087">
              <a:spcBef>
                <a:spcPts val="500"/>
              </a:spcBef>
              <a:buSzPct val="100000"/>
              <a:buFont typeface="Arial"/>
              <a:buChar char="•"/>
              <a:defRPr b="1" sz="2800">
                <a:solidFill>
                  <a:srgbClr val="000000"/>
                </a:solidFill>
              </a:defRPr>
            </a:pPr>
            <a:r>
              <a:t>They lived their lives as if, all that is in this world is temporal, all is vanity, they took off the excess weight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 txBox="1"/>
          <p:nvPr>
            <p:ph type="title"/>
          </p:nvPr>
        </p:nvSpPr>
        <p:spPr>
          <a:xfrm>
            <a:off x="179512" y="27179"/>
            <a:ext cx="8435280" cy="809534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#10. INSTITUTION OF SACRAMENTS</a:t>
            </a:r>
          </a:p>
        </p:txBody>
      </p:sp>
      <p:sp>
        <p:nvSpPr>
          <p:cNvPr id="167" name="Content Placeholder 2"/>
          <p:cNvSpPr txBox="1"/>
          <p:nvPr>
            <p:ph type="body" idx="1"/>
          </p:nvPr>
        </p:nvSpPr>
        <p:spPr>
          <a:xfrm>
            <a:off x="457200" y="764704"/>
            <a:ext cx="8229600" cy="590465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b="1"/>
            </a:pPr>
            <a:r>
              <a:t>They practiced the sacrament of baptism in day light public at the glare</a:t>
            </a:r>
          </a:p>
          <a:p>
            <a:pPr>
              <a:lnSpc>
                <a:spcPct val="90000"/>
              </a:lnSpc>
              <a:defRPr b="1"/>
            </a:pPr>
          </a:p>
          <a:p>
            <a:pPr>
              <a:lnSpc>
                <a:spcPct val="90000"/>
              </a:lnSpc>
              <a:defRPr b="1"/>
            </a:pPr>
            <a:r>
              <a:t>The communion was time of fellowship to proclaim the Lord’s death. I Cor 11:26</a:t>
            </a:r>
          </a:p>
          <a:p>
            <a:pPr marL="0" indent="0">
              <a:lnSpc>
                <a:spcPct val="90000"/>
              </a:lnSpc>
              <a:buSzTx/>
              <a:buNone/>
              <a:defRPr b="1"/>
            </a:pPr>
          </a:p>
          <a:p>
            <a:pPr>
              <a:lnSpc>
                <a:spcPct val="90000"/>
              </a:lnSpc>
              <a:defRPr b="1"/>
            </a:pPr>
            <a:r>
              <a:t>Affirms our love and faith in chirst. </a:t>
            </a:r>
          </a:p>
          <a:p>
            <a:pPr>
              <a:lnSpc>
                <a:spcPct val="90000"/>
              </a:lnSpc>
              <a:defRPr b="1"/>
            </a:pPr>
          </a:p>
          <a:p>
            <a:pPr>
              <a:lnSpc>
                <a:spcPct val="90000"/>
              </a:lnSpc>
              <a:defRPr b="1"/>
            </a:pPr>
            <a:r>
              <a:t>We share in the benefit of the lord’s death Jn 6:53-57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06"/>
          <p:cNvSpPr txBox="1"/>
          <p:nvPr>
            <p:ph type="ctrTitle"/>
          </p:nvPr>
        </p:nvSpPr>
        <p:spPr>
          <a:xfrm>
            <a:off x="179511" y="274638"/>
            <a:ext cx="8856986" cy="562074"/>
          </a:xfrm>
          <a:prstGeom prst="rect">
            <a:avLst/>
          </a:prstGeom>
        </p:spPr>
        <p:txBody>
          <a:bodyPr/>
          <a:lstStyle>
            <a:lvl1pPr defTabSz="758951">
              <a:defRPr b="1" sz="3237"/>
            </a:lvl1pPr>
          </a:lstStyle>
          <a:p>
            <a:pPr/>
            <a:r>
              <a:t>#11.CHRISTIAN UNITY &amp;FELLOWSHIP</a:t>
            </a:r>
          </a:p>
        </p:txBody>
      </p:sp>
      <p:sp>
        <p:nvSpPr>
          <p:cNvPr id="170" name="Shape 107"/>
          <p:cNvSpPr txBox="1"/>
          <p:nvPr>
            <p:ph type="subTitle" idx="1"/>
          </p:nvPr>
        </p:nvSpPr>
        <p:spPr>
          <a:xfrm>
            <a:off x="457200" y="980727"/>
            <a:ext cx="8229600" cy="5616626"/>
          </a:xfrm>
          <a:prstGeom prst="rect">
            <a:avLst/>
          </a:prstGeom>
        </p:spPr>
        <p:txBody>
          <a:bodyPr/>
          <a:lstStyle/>
          <a:p>
            <a:pPr marL="457200" indent="-457200" algn="l" defTabSz="859536">
              <a:lnSpc>
                <a:spcPct val="90000"/>
              </a:lnSpc>
              <a:buSzPct val="100000"/>
              <a:buFont typeface="Arial"/>
              <a:buChar char="•"/>
              <a:defRPr b="1" sz="3000">
                <a:solidFill>
                  <a:srgbClr val="000000"/>
                </a:solidFill>
              </a:defRPr>
            </a:pPr>
            <a:r>
              <a:t>The church was united, they were loyal</a:t>
            </a:r>
            <a:endParaRPr sz="1800"/>
          </a:p>
          <a:p>
            <a:pPr marL="457200" indent="-457200" algn="l" defTabSz="859536">
              <a:lnSpc>
                <a:spcPct val="90000"/>
              </a:lnSpc>
              <a:buSzPct val="100000"/>
              <a:buFont typeface="Arial"/>
              <a:buChar char="•"/>
              <a:defRPr b="1" sz="3000">
                <a:solidFill>
                  <a:srgbClr val="000000"/>
                </a:solidFill>
              </a:defRPr>
            </a:pPr>
          </a:p>
          <a:p>
            <a:pPr marL="457200" indent="-457200" algn="l" defTabSz="859536">
              <a:lnSpc>
                <a:spcPct val="90000"/>
              </a:lnSpc>
              <a:buSzPct val="100000"/>
              <a:buFont typeface="Arial"/>
              <a:buChar char="•"/>
              <a:defRPr b="1" sz="3000">
                <a:solidFill>
                  <a:srgbClr val="000000"/>
                </a:solidFill>
              </a:defRPr>
            </a:pPr>
            <a:r>
              <a:t>The church was modeled on the new testament way of living</a:t>
            </a:r>
            <a:endParaRPr sz="1800"/>
          </a:p>
          <a:p>
            <a:pPr marL="457200" indent="-457200" algn="l" defTabSz="859536">
              <a:lnSpc>
                <a:spcPct val="90000"/>
              </a:lnSpc>
              <a:buSzPct val="100000"/>
              <a:buFont typeface="Arial"/>
              <a:buChar char="•"/>
              <a:defRPr b="1" sz="3000">
                <a:solidFill>
                  <a:srgbClr val="000000"/>
                </a:solidFill>
              </a:defRPr>
            </a:pPr>
          </a:p>
          <a:p>
            <a:pPr marL="457200" indent="-457200" algn="l" defTabSz="859536">
              <a:lnSpc>
                <a:spcPct val="90000"/>
              </a:lnSpc>
              <a:buSzPct val="100000"/>
              <a:buFont typeface="Arial"/>
              <a:buChar char="•"/>
              <a:defRPr b="1" sz="3000">
                <a:solidFill>
                  <a:srgbClr val="000000"/>
                </a:solidFill>
              </a:defRPr>
            </a:pPr>
            <a:r>
              <a:t>Ps 133:1-5</a:t>
            </a:r>
            <a:endParaRPr sz="1800"/>
          </a:p>
          <a:p>
            <a:pPr marL="457200" indent="-457200" algn="l" defTabSz="859536">
              <a:lnSpc>
                <a:spcPct val="90000"/>
              </a:lnSpc>
              <a:buSzPct val="100000"/>
              <a:buFont typeface="Arial"/>
              <a:buChar char="•"/>
              <a:defRPr b="1" sz="3000">
                <a:solidFill>
                  <a:srgbClr val="000000"/>
                </a:solidFill>
              </a:defRPr>
            </a:pPr>
          </a:p>
          <a:p>
            <a:pPr marL="457200" indent="-457200" algn="l" defTabSz="859536">
              <a:lnSpc>
                <a:spcPct val="90000"/>
              </a:lnSpc>
              <a:buSzPct val="100000"/>
              <a:buFont typeface="Arial"/>
              <a:buChar char="•"/>
              <a:defRPr b="1" sz="3000">
                <a:solidFill>
                  <a:srgbClr val="000000"/>
                </a:solidFill>
              </a:defRPr>
            </a:pPr>
            <a:r>
              <a:t>Cared about one another, loved one another, shared burdens and problems</a:t>
            </a:r>
            <a:endParaRPr sz="1800"/>
          </a:p>
          <a:p>
            <a:pPr marL="457200" indent="-457200" algn="l" defTabSz="859536">
              <a:lnSpc>
                <a:spcPct val="90000"/>
              </a:lnSpc>
              <a:buSzPct val="100000"/>
              <a:buFont typeface="Arial"/>
              <a:buChar char="•"/>
              <a:defRPr b="1" sz="3000">
                <a:solidFill>
                  <a:srgbClr val="000000"/>
                </a:solidFill>
              </a:defRPr>
            </a:pPr>
          </a:p>
          <a:p>
            <a:pPr marL="457200" indent="-457200" algn="l" defTabSz="859536">
              <a:lnSpc>
                <a:spcPct val="90000"/>
              </a:lnSpc>
              <a:buSzPct val="100000"/>
              <a:buFont typeface="Arial"/>
              <a:buChar char="•"/>
              <a:defRPr b="1" sz="3000">
                <a:solidFill>
                  <a:srgbClr val="000000"/>
                </a:solidFill>
              </a:defRPr>
            </a:pPr>
            <a:r>
              <a:t>They served God with joy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03"/>
          <p:cNvSpPr txBox="1"/>
          <p:nvPr>
            <p:ph type="ctrTitle"/>
          </p:nvPr>
        </p:nvSpPr>
        <p:spPr>
          <a:xfrm>
            <a:off x="457200" y="116631"/>
            <a:ext cx="8229600" cy="1224138"/>
          </a:xfrm>
          <a:prstGeom prst="rect">
            <a:avLst/>
          </a:prstGeom>
        </p:spPr>
        <p:txBody>
          <a:bodyPr lIns="0" tIns="0" rIns="0" bIns="0"/>
          <a:lstStyle/>
          <a:p>
            <a:pPr>
              <a:defRPr sz="3900"/>
            </a:pPr>
            <a:r>
              <a:t>#12. </a:t>
            </a:r>
            <a:r>
              <a:t>They modelled the Power of the Holy Ghost </a:t>
            </a:r>
          </a:p>
        </p:txBody>
      </p:sp>
      <p:sp>
        <p:nvSpPr>
          <p:cNvPr id="173" name="Shape 104"/>
          <p:cNvSpPr txBox="1"/>
          <p:nvPr>
            <p:ph type="subTitle" idx="1"/>
          </p:nvPr>
        </p:nvSpPr>
        <p:spPr>
          <a:xfrm>
            <a:off x="457200" y="1340767"/>
            <a:ext cx="8229600" cy="5256586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 algn="l" defTabSz="777240">
              <a:spcBef>
                <a:spcPts val="600"/>
              </a:spcBef>
              <a:buSzPct val="100000"/>
              <a:buFont typeface="Arial"/>
              <a:buChar char="•"/>
              <a:defRPr b="1" sz="2700">
                <a:solidFill>
                  <a:srgbClr val="000000"/>
                </a:solidFill>
              </a:defRPr>
            </a:pPr>
          </a:p>
          <a:p>
            <a:pPr marL="457200" indent="-457200" algn="l" defTabSz="777240">
              <a:spcBef>
                <a:spcPts val="600"/>
              </a:spcBef>
              <a:buSzPct val="100000"/>
              <a:buFont typeface="Arial"/>
              <a:buChar char="•"/>
              <a:defRPr b="1" sz="2700">
                <a:solidFill>
                  <a:srgbClr val="000000"/>
                </a:solidFill>
              </a:defRPr>
            </a:pPr>
            <a:r>
              <a:t>They were filled, lead, and lived by the Power of the Holy Ghost</a:t>
            </a:r>
            <a:endParaRPr sz="1800"/>
          </a:p>
          <a:p>
            <a:pPr marL="457200" indent="-457200" algn="l" defTabSz="777240">
              <a:spcBef>
                <a:spcPts val="600"/>
              </a:spcBef>
              <a:buSzPct val="100000"/>
              <a:buFont typeface="Arial"/>
              <a:buChar char="•"/>
              <a:defRPr b="1" sz="2700">
                <a:solidFill>
                  <a:srgbClr val="000000"/>
                </a:solidFill>
              </a:defRPr>
            </a:pPr>
            <a:r>
              <a:t>This 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1"/>
          <p:cNvSpPr txBox="1"/>
          <p:nvPr>
            <p:ph type="title"/>
          </p:nvPr>
        </p:nvSpPr>
        <p:spPr>
          <a:xfrm>
            <a:off x="457200" y="92075"/>
            <a:ext cx="8229600" cy="168574"/>
          </a:xfrm>
          <a:prstGeom prst="rect">
            <a:avLst/>
          </a:prstGeom>
        </p:spPr>
        <p:txBody>
          <a:bodyPr/>
          <a:lstStyle>
            <a:lvl1pPr>
              <a:defRPr sz="500"/>
            </a:lvl1pPr>
          </a:lstStyle>
          <a:p>
            <a:pPr/>
            <a:r>
              <a:t>.</a:t>
            </a:r>
          </a:p>
        </p:txBody>
      </p:sp>
      <p:sp>
        <p:nvSpPr>
          <p:cNvPr id="122" name="Text Placeholder 2"/>
          <p:cNvSpPr txBox="1"/>
          <p:nvPr>
            <p:ph type="body" idx="1"/>
          </p:nvPr>
        </p:nvSpPr>
        <p:spPr>
          <a:xfrm>
            <a:off x="457200" y="332656"/>
            <a:ext cx="8435280" cy="643326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b="1" sz="3700"/>
            </a:pPr>
            <a:r>
              <a:t>The early church begun at Pentecost. Acts 2:1-10, 42-47</a:t>
            </a:r>
            <a:endParaRPr sz="2900"/>
          </a:p>
          <a:p>
            <a:pPr>
              <a:lnSpc>
                <a:spcPct val="90000"/>
              </a:lnSpc>
              <a:defRPr b="1" sz="4000"/>
            </a:pPr>
          </a:p>
          <a:p>
            <a:pPr>
              <a:lnSpc>
                <a:spcPct val="90000"/>
              </a:lnSpc>
              <a:defRPr b="1" sz="3700"/>
            </a:pPr>
            <a:r>
              <a:t>On the day of Pentecost, the church was unveiled and out-doored</a:t>
            </a:r>
            <a:endParaRPr sz="2900"/>
          </a:p>
          <a:p>
            <a:pPr>
              <a:lnSpc>
                <a:spcPct val="90000"/>
              </a:lnSpc>
              <a:defRPr b="1" sz="4000"/>
            </a:pPr>
          </a:p>
          <a:p>
            <a:pPr>
              <a:lnSpc>
                <a:spcPct val="90000"/>
              </a:lnSpc>
              <a:defRPr b="1" sz="3700"/>
            </a:pPr>
            <a:r>
              <a:t>On the day of Pentecost, there was an explosion, the church was unstoppable</a:t>
            </a:r>
            <a:endParaRPr sz="2900"/>
          </a:p>
          <a:p>
            <a:pPr>
              <a:lnSpc>
                <a:spcPct val="90000"/>
              </a:lnSpc>
              <a:defRPr b="1" sz="4000"/>
            </a:pPr>
          </a:p>
          <a:p>
            <a:pPr>
              <a:lnSpc>
                <a:spcPct val="90000"/>
              </a:lnSpc>
              <a:defRPr b="1" sz="3700"/>
            </a:pPr>
            <a:r>
              <a:t>It grew beyond lips and bounds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1"/>
          <p:cNvSpPr txBox="1"/>
          <p:nvPr>
            <p:ph type="title"/>
          </p:nvPr>
        </p:nvSpPr>
        <p:spPr>
          <a:xfrm>
            <a:off x="457200" y="92075"/>
            <a:ext cx="8229600" cy="816646"/>
          </a:xfrm>
          <a:prstGeom prst="rect">
            <a:avLst/>
          </a:prstGeom>
        </p:spPr>
        <p:txBody>
          <a:bodyPr/>
          <a:lstStyle/>
          <a:p>
            <a:pPr/>
            <a:r>
              <a:t>Lessons for us today</a:t>
            </a:r>
          </a:p>
        </p:txBody>
      </p:sp>
      <p:sp>
        <p:nvSpPr>
          <p:cNvPr id="176" name="Text Placeholder 2"/>
          <p:cNvSpPr txBox="1"/>
          <p:nvPr>
            <p:ph type="body" idx="1"/>
          </p:nvPr>
        </p:nvSpPr>
        <p:spPr>
          <a:xfrm>
            <a:off x="251519" y="908720"/>
            <a:ext cx="8640962" cy="568863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b="1" sz="2700"/>
            </a:pPr>
            <a:r>
              <a:t>We must revive the effect of Pentecost today.</a:t>
            </a:r>
          </a:p>
          <a:p>
            <a:pPr>
              <a:lnSpc>
                <a:spcPct val="90000"/>
              </a:lnSpc>
              <a:defRPr b="1" sz="2700"/>
            </a:pPr>
          </a:p>
          <a:p>
            <a:pPr>
              <a:lnSpc>
                <a:spcPct val="90000"/>
              </a:lnSpc>
              <a:defRPr b="1" sz="2700"/>
            </a:pPr>
            <a:r>
              <a:t>We must rise up in prayer, meditation, holiness, giving and evangelism </a:t>
            </a:r>
          </a:p>
          <a:p>
            <a:pPr>
              <a:lnSpc>
                <a:spcPct val="90000"/>
              </a:lnSpc>
              <a:defRPr b="1" sz="2700"/>
            </a:pPr>
          </a:p>
          <a:p>
            <a:pPr>
              <a:lnSpc>
                <a:spcPct val="90000"/>
              </a:lnSpc>
              <a:defRPr b="1" sz="2700"/>
            </a:pPr>
            <a:r>
              <a:t>Prayer life must be stepped up</a:t>
            </a:r>
          </a:p>
          <a:p>
            <a:pPr>
              <a:lnSpc>
                <a:spcPct val="90000"/>
              </a:lnSpc>
              <a:defRPr b="1" sz="2700"/>
            </a:pPr>
          </a:p>
          <a:p>
            <a:pPr>
              <a:lnSpc>
                <a:spcPct val="90000"/>
              </a:lnSpc>
              <a:defRPr b="1" sz="2700"/>
            </a:pPr>
            <a:r>
              <a:t>Enhance our teaching ministry and bible study</a:t>
            </a:r>
          </a:p>
          <a:p>
            <a:pPr>
              <a:lnSpc>
                <a:spcPct val="90000"/>
              </a:lnSpc>
              <a:defRPr b="1" sz="2700"/>
            </a:pPr>
          </a:p>
          <a:p>
            <a:pPr>
              <a:lnSpc>
                <a:spcPct val="90000"/>
              </a:lnSpc>
              <a:defRPr b="1" sz="2700"/>
            </a:pPr>
            <a:r>
              <a:t>Appreciate the act of giving, paying of tithes, show love and commitment to the church and body of Christ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1"/>
          <p:cNvSpPr txBox="1"/>
          <p:nvPr>
            <p:ph type="title"/>
          </p:nvPr>
        </p:nvSpPr>
        <p:spPr>
          <a:xfrm>
            <a:off x="628650" y="169818"/>
            <a:ext cx="7886700" cy="162839"/>
          </a:xfrm>
          <a:prstGeom prst="rect">
            <a:avLst/>
          </a:prstGeom>
        </p:spPr>
        <p:txBody>
          <a:bodyPr/>
          <a:lstStyle>
            <a:lvl1pPr>
              <a:defRPr b="1" sz="400"/>
            </a:lvl1pPr>
          </a:lstStyle>
          <a:p>
            <a:pPr/>
            <a:r>
              <a:t>.</a:t>
            </a:r>
          </a:p>
        </p:txBody>
      </p:sp>
      <p:sp>
        <p:nvSpPr>
          <p:cNvPr id="125" name="Content Placeholder 2"/>
          <p:cNvSpPr txBox="1"/>
          <p:nvPr>
            <p:ph type="body" idx="1"/>
          </p:nvPr>
        </p:nvSpPr>
        <p:spPr>
          <a:xfrm>
            <a:off x="395536" y="332657"/>
            <a:ext cx="8431690" cy="6368590"/>
          </a:xfrm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Not even the Jerusalem council could not intimidate them </a:t>
            </a:r>
          </a:p>
          <a:p>
            <a:pPr>
              <a:defRPr b="1"/>
            </a:pPr>
          </a:p>
          <a:p>
            <a:pPr>
              <a:defRPr b="1"/>
            </a:pPr>
            <a:r>
              <a:t>Acts 5:12; Luke 24:49; Acts 1:8</a:t>
            </a:r>
          </a:p>
          <a:p>
            <a:pPr>
              <a:defRPr b="1"/>
            </a:pPr>
          </a:p>
          <a:p>
            <a:pPr>
              <a:defRPr b="1"/>
            </a:pPr>
            <a:r>
              <a:t>The first church was a Pentecostal church because it was filled with power, grace and a manifestation of the signs and wonders.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85"/>
          <p:cNvSpPr txBox="1"/>
          <p:nvPr>
            <p:ph type="ctrTitle"/>
          </p:nvPr>
        </p:nvSpPr>
        <p:spPr>
          <a:xfrm>
            <a:off x="457200" y="116631"/>
            <a:ext cx="8229600" cy="648074"/>
          </a:xfrm>
          <a:prstGeom prst="rect">
            <a:avLst/>
          </a:prstGeom>
        </p:spPr>
        <p:txBody>
          <a:bodyPr/>
          <a:lstStyle>
            <a:lvl1pPr defTabSz="896111">
              <a:defRPr b="1" sz="3822"/>
            </a:lvl1pPr>
          </a:lstStyle>
          <a:p>
            <a:pPr/>
            <a:r>
              <a:t>#1. PRAYER</a:t>
            </a:r>
          </a:p>
        </p:txBody>
      </p:sp>
      <p:sp>
        <p:nvSpPr>
          <p:cNvPr id="128" name="Shape 86"/>
          <p:cNvSpPr txBox="1"/>
          <p:nvPr>
            <p:ph type="subTitle" idx="1"/>
          </p:nvPr>
        </p:nvSpPr>
        <p:spPr>
          <a:xfrm>
            <a:off x="323527" y="620687"/>
            <a:ext cx="8568954" cy="6120682"/>
          </a:xfrm>
          <a:prstGeom prst="rect">
            <a:avLst/>
          </a:prstGeom>
        </p:spPr>
        <p:txBody>
          <a:bodyPr/>
          <a:lstStyle/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The early church was a praying church. </a:t>
            </a:r>
            <a:endParaRPr sz="18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There were times of cooperate prayer and times of individual prayer</a:t>
            </a:r>
            <a:endParaRPr sz="18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The focus of their prayer was on God, to draw strength and grace. </a:t>
            </a:r>
            <a:endParaRPr sz="18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Their focus was divine empowerment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85"/>
          <p:cNvSpPr txBox="1"/>
          <p:nvPr>
            <p:ph type="ctrTitle"/>
          </p:nvPr>
        </p:nvSpPr>
        <p:spPr>
          <a:xfrm>
            <a:off x="457200" y="116632"/>
            <a:ext cx="8229600" cy="144017"/>
          </a:xfrm>
          <a:prstGeom prst="rect">
            <a:avLst/>
          </a:prstGeom>
        </p:spPr>
        <p:txBody>
          <a:bodyPr/>
          <a:lstStyle>
            <a:lvl1pPr defTabSz="850391">
              <a:defRPr b="1" sz="372"/>
            </a:lvl1pPr>
          </a:lstStyle>
          <a:p>
            <a:pPr/>
            <a:r>
              <a:t>.</a:t>
            </a:r>
          </a:p>
        </p:txBody>
      </p:sp>
      <p:sp>
        <p:nvSpPr>
          <p:cNvPr id="131" name="Shape 86"/>
          <p:cNvSpPr txBox="1"/>
          <p:nvPr>
            <p:ph type="subTitle" idx="1"/>
          </p:nvPr>
        </p:nvSpPr>
        <p:spPr>
          <a:xfrm>
            <a:off x="457200" y="404664"/>
            <a:ext cx="8363271" cy="6336704"/>
          </a:xfrm>
          <a:prstGeom prst="rect">
            <a:avLst/>
          </a:prstGeom>
        </p:spPr>
        <p:txBody>
          <a:bodyPr/>
          <a:lstStyle/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Prayer is the ability to transform situations.</a:t>
            </a:r>
            <a:endParaRPr sz="1800"/>
          </a:p>
          <a:p>
            <a:pPr algn="l" defTabSz="832103">
              <a:spcBef>
                <a:spcPts val="600"/>
              </a:spcBef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Prayer is ability to overcome temptation. Mat 26:41</a:t>
            </a:r>
            <a:endParaRPr sz="18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Prayer radiates Gods glory: Luke 9:29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85"/>
          <p:cNvSpPr txBox="1"/>
          <p:nvPr>
            <p:ph type="ctrTitle"/>
          </p:nvPr>
        </p:nvSpPr>
        <p:spPr>
          <a:xfrm>
            <a:off x="457200" y="116632"/>
            <a:ext cx="8229600" cy="72009"/>
          </a:xfrm>
          <a:prstGeom prst="rect">
            <a:avLst/>
          </a:prstGeom>
        </p:spPr>
        <p:txBody>
          <a:bodyPr/>
          <a:lstStyle>
            <a:lvl1pPr>
              <a:defRPr b="1" sz="400"/>
            </a:lvl1pPr>
          </a:lstStyle>
          <a:p>
            <a:pPr/>
            <a:r>
              <a:t>.</a:t>
            </a:r>
          </a:p>
        </p:txBody>
      </p:sp>
      <p:sp>
        <p:nvSpPr>
          <p:cNvPr id="134" name="Shape 86"/>
          <p:cNvSpPr txBox="1"/>
          <p:nvPr>
            <p:ph type="subTitle" idx="1"/>
          </p:nvPr>
        </p:nvSpPr>
        <p:spPr>
          <a:xfrm>
            <a:off x="457200" y="260648"/>
            <a:ext cx="8229600" cy="6408712"/>
          </a:xfrm>
          <a:prstGeom prst="rect">
            <a:avLst/>
          </a:prstGeom>
        </p:spPr>
        <p:txBody>
          <a:bodyPr/>
          <a:lstStyle/>
          <a:p>
            <a:pPr algn="l" defTabSz="832103">
              <a:spcBef>
                <a:spcPts val="600"/>
              </a:spcBef>
              <a:defRPr b="1" sz="2900">
                <a:solidFill>
                  <a:srgbClr val="000000"/>
                </a:solidFill>
              </a:defRPr>
            </a:pPr>
            <a:r>
              <a:t>#Types of prayer</a:t>
            </a:r>
            <a:endParaRPr sz="18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Worship. Acts 16:25</a:t>
            </a:r>
            <a:endParaRPr sz="18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Confession. James 5:16</a:t>
            </a:r>
            <a:endParaRPr sz="18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Praying in the spirit: Rom 8:11, 26</a:t>
            </a:r>
            <a:endParaRPr sz="18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Commitment/ dedication/ consecration. Phil 4:6; James 1:5</a:t>
            </a:r>
            <a:endParaRPr sz="18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Prayer of Petition: Declare before the courts of heaven. I Kings 17:1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85"/>
          <p:cNvSpPr txBox="1"/>
          <p:nvPr>
            <p:ph type="ctrTitle"/>
          </p:nvPr>
        </p:nvSpPr>
        <p:spPr>
          <a:xfrm>
            <a:off x="457200" y="116632"/>
            <a:ext cx="8229600" cy="72009"/>
          </a:xfrm>
          <a:prstGeom prst="rect">
            <a:avLst/>
          </a:prstGeom>
        </p:spPr>
        <p:txBody>
          <a:bodyPr/>
          <a:lstStyle>
            <a:lvl1pPr>
              <a:defRPr b="1" sz="400"/>
            </a:lvl1pPr>
          </a:lstStyle>
          <a:p>
            <a:pPr/>
            <a:r>
              <a:t>.</a:t>
            </a:r>
          </a:p>
        </p:txBody>
      </p:sp>
      <p:sp>
        <p:nvSpPr>
          <p:cNvPr id="137" name="Shape 86"/>
          <p:cNvSpPr txBox="1"/>
          <p:nvPr>
            <p:ph type="subTitle" idx="1"/>
          </p:nvPr>
        </p:nvSpPr>
        <p:spPr>
          <a:xfrm>
            <a:off x="323527" y="260648"/>
            <a:ext cx="8568954" cy="6408712"/>
          </a:xfrm>
          <a:prstGeom prst="rect">
            <a:avLst/>
          </a:prstGeom>
        </p:spPr>
        <p:txBody>
          <a:bodyPr/>
          <a:lstStyle/>
          <a:p>
            <a:pPr algn="l" defTabSz="832103">
              <a:spcBef>
                <a:spcPts val="600"/>
              </a:spcBef>
              <a:defRPr b="1" sz="2600">
                <a:solidFill>
                  <a:srgbClr val="000000"/>
                </a:solidFill>
              </a:defRPr>
            </a:pPr>
            <a:r>
              <a:t>#Types of prayer</a:t>
            </a:r>
            <a:endParaRPr sz="16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600">
                <a:solidFill>
                  <a:srgbClr val="000000"/>
                </a:solidFill>
              </a:defRPr>
            </a:pPr>
            <a:r>
              <a:t>Prayer of faith. Mark 11:23-26</a:t>
            </a:r>
            <a:endParaRPr sz="16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600">
                <a:solidFill>
                  <a:srgbClr val="000000"/>
                </a:solidFill>
              </a:defRPr>
            </a:pPr>
            <a:r>
              <a:t>Prayer of agreement. Mat 18:19</a:t>
            </a:r>
            <a:endParaRPr sz="16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600">
                <a:solidFill>
                  <a:srgbClr val="000000"/>
                </a:solidFill>
              </a:defRPr>
            </a:pPr>
            <a:r>
              <a:t>Praying of intercession. Standing in the gap. Ezek 22:30</a:t>
            </a:r>
            <a:endParaRPr sz="16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600">
                <a:solidFill>
                  <a:srgbClr val="000000"/>
                </a:solidFill>
              </a:defRPr>
            </a:pPr>
            <a:r>
              <a:t>Prayer in the Holy Ghost Acts 4:31</a:t>
            </a:r>
            <a:endParaRPr sz="16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600">
                <a:solidFill>
                  <a:srgbClr val="000000"/>
                </a:solidFill>
              </a:defRPr>
            </a:pPr>
            <a:r>
              <a:t>Prayer of healing and deliverance. Acts 14:9-10</a:t>
            </a:r>
            <a:endParaRPr sz="16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600">
                <a:solidFill>
                  <a:srgbClr val="000000"/>
                </a:solidFill>
              </a:defRPr>
            </a:pPr>
            <a:r>
              <a:t>Prayer of Blessing- Doxoloy Num 6:22-27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85"/>
          <p:cNvSpPr txBox="1"/>
          <p:nvPr>
            <p:ph type="ctrTitle"/>
          </p:nvPr>
        </p:nvSpPr>
        <p:spPr>
          <a:xfrm>
            <a:off x="457200" y="116631"/>
            <a:ext cx="8229600" cy="648074"/>
          </a:xfrm>
          <a:prstGeom prst="rect">
            <a:avLst/>
          </a:prstGeom>
        </p:spPr>
        <p:txBody>
          <a:bodyPr/>
          <a:lstStyle>
            <a:lvl1pPr defTabSz="896111">
              <a:defRPr b="1" sz="3822"/>
            </a:lvl1pPr>
          </a:lstStyle>
          <a:p>
            <a:pPr/>
            <a:r>
              <a:t>#2. FASTING</a:t>
            </a:r>
          </a:p>
        </p:txBody>
      </p:sp>
      <p:sp>
        <p:nvSpPr>
          <p:cNvPr id="140" name="Shape 86"/>
          <p:cNvSpPr txBox="1"/>
          <p:nvPr>
            <p:ph type="subTitle" idx="1"/>
          </p:nvPr>
        </p:nvSpPr>
        <p:spPr>
          <a:xfrm>
            <a:off x="457200" y="764703"/>
            <a:ext cx="8229600" cy="5688634"/>
          </a:xfrm>
          <a:prstGeom prst="rect">
            <a:avLst/>
          </a:prstGeom>
        </p:spPr>
        <p:txBody>
          <a:bodyPr/>
          <a:lstStyle/>
          <a:p>
            <a:pPr marL="457200" indent="-457200" algn="l" defTabSz="83210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b="1" sz="2600">
                <a:solidFill>
                  <a:srgbClr val="000000"/>
                </a:solidFill>
              </a:defRPr>
            </a:pPr>
            <a:r>
              <a:t>Fasting is a deliberate intention by a person to deny himself of food (solid or liquid) for a spiritual exercise</a:t>
            </a:r>
            <a:endParaRPr sz="1600"/>
          </a:p>
          <a:p>
            <a:pPr algn="l" defTabSz="832103">
              <a:lnSpc>
                <a:spcPct val="90000"/>
              </a:lnSpc>
              <a:spcBef>
                <a:spcPts val="600"/>
              </a:spcBef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b="1" sz="2600">
                <a:solidFill>
                  <a:srgbClr val="000000"/>
                </a:solidFill>
              </a:defRPr>
            </a:pPr>
            <a:r>
              <a:t>Fasting is to draw a worshiper to his object of worship</a:t>
            </a:r>
            <a:endParaRPr sz="1600"/>
          </a:p>
          <a:p>
            <a:pPr marL="457200" indent="-457200" algn="l" defTabSz="83210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b="1" sz="2600">
                <a:solidFill>
                  <a:srgbClr val="000000"/>
                </a:solidFill>
              </a:defRPr>
            </a:pPr>
            <a:r>
              <a:t>Fasting helps you develop your faith, your ministry</a:t>
            </a:r>
            <a:endParaRPr sz="1600"/>
          </a:p>
          <a:p>
            <a:pPr marL="457200" indent="-457200" algn="l" defTabSz="83210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b="1" sz="2600">
                <a:solidFill>
                  <a:srgbClr val="000000"/>
                </a:solidFill>
              </a:defRPr>
            </a:pPr>
            <a:r>
              <a:t>Fasting grants you spiritual development.</a:t>
            </a:r>
            <a:endParaRPr sz="1600"/>
          </a:p>
          <a:p>
            <a:pPr marL="457200" indent="-457200" algn="l" defTabSz="83210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b="1" sz="2900" u="sng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•"/>
              <a:defRPr b="1" sz="2600">
                <a:solidFill>
                  <a:srgbClr val="000000"/>
                </a:solidFill>
              </a:defRPr>
            </a:pPr>
            <a:r>
              <a:t>There can be no miracle without an oracle.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85"/>
          <p:cNvSpPr txBox="1"/>
          <p:nvPr>
            <p:ph type="ctrTitle"/>
          </p:nvPr>
        </p:nvSpPr>
        <p:spPr>
          <a:xfrm>
            <a:off x="457200" y="116632"/>
            <a:ext cx="8229600" cy="792088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TYPES OF FASTING</a:t>
            </a:r>
          </a:p>
        </p:txBody>
      </p:sp>
      <p:sp>
        <p:nvSpPr>
          <p:cNvPr id="143" name="Shape 86"/>
          <p:cNvSpPr txBox="1"/>
          <p:nvPr>
            <p:ph type="subTitle" idx="1"/>
          </p:nvPr>
        </p:nvSpPr>
        <p:spPr>
          <a:xfrm>
            <a:off x="251519" y="908719"/>
            <a:ext cx="8640962" cy="5688634"/>
          </a:xfrm>
          <a:prstGeom prst="rect">
            <a:avLst/>
          </a:prstGeom>
        </p:spPr>
        <p:txBody>
          <a:bodyPr/>
          <a:lstStyle/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#1. Normal fast: without food but you can drink water. Luke 4:1-4</a:t>
            </a:r>
            <a:endParaRPr sz="18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#2. Partial fast (vegetable or fruit fast): dan 10:2-3. Mat 3:4. Honey and locust</a:t>
            </a:r>
            <a:endParaRPr sz="1800"/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</a:p>
          <a:p>
            <a:pPr marL="457200" indent="-457200" algn="l" defTabSz="832103">
              <a:spcBef>
                <a:spcPts val="600"/>
              </a:spcBef>
              <a:buSzPct val="100000"/>
              <a:buFont typeface="Arial"/>
              <a:buChar char="•"/>
              <a:defRPr b="1" sz="2900">
                <a:solidFill>
                  <a:srgbClr val="000000"/>
                </a:solidFill>
              </a:defRPr>
            </a:pPr>
            <a:r>
              <a:t>#3. Absolute fast: Esther 4:12. You neither eat nor drink.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