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88" r:id="rId4"/>
    <p:sldId id="268" r:id="rId5"/>
    <p:sldId id="271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53" d="100"/>
          <a:sy n="53" d="100"/>
        </p:scale>
        <p:origin x="7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3000" spc="-29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z="12800" spc="-128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>
            <a:spLocks noGrp="1"/>
          </p:cNvSpPr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915009552_2264x1509.jpg"/>
          <p:cNvSpPr>
            <a:spLocks noGrp="1"/>
          </p:cNvSpPr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740519873_3318x2212.jpg"/>
          <p:cNvSpPr>
            <a:spLocks noGrp="1"/>
          </p:cNvSpPr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>
            <a:spLocks noGrp="1"/>
          </p:cNvSpPr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Text"/>
          <p:cNvSpPr txBox="1">
            <a:spLocks noGrp="1"/>
          </p:cNvSpPr>
          <p:nvPr>
            <p:ph type="title"/>
          </p:nvPr>
        </p:nvSpPr>
        <p:spPr>
          <a:xfrm>
            <a:off x="3962400" y="184150"/>
            <a:ext cx="16459200" cy="3016250"/>
          </a:xfrm>
          <a:prstGeom prst="rect">
            <a:avLst/>
          </a:prstGeom>
        </p:spPr>
        <p:txBody>
          <a:bodyPr lIns="91437" tIns="91437" rIns="91437" bIns="91437" anchor="ctr"/>
          <a:lstStyle>
            <a:lvl1pPr defTabSz="1828800">
              <a:lnSpc>
                <a:spcPct val="100000"/>
              </a:lnSpc>
              <a:defRPr sz="8800" spc="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5649856" y="12470747"/>
            <a:ext cx="504544" cy="483907"/>
          </a:xfrm>
          <a:prstGeom prst="rect">
            <a:avLst/>
          </a:prstGeom>
        </p:spPr>
        <p:txBody>
          <a:bodyPr lIns="91437" tIns="91437" rIns="91437" bIns="91437" anchor="ctr"/>
          <a:lstStyle>
            <a:lvl1pPr algn="r" defTabSz="1828800"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itle Text"/>
          <p:cNvSpPr txBox="1">
            <a:spLocks noGrp="1"/>
          </p:cNvSpPr>
          <p:nvPr>
            <p:ph type="title"/>
          </p:nvPr>
        </p:nvSpPr>
        <p:spPr>
          <a:xfrm>
            <a:off x="4419600" y="4260850"/>
            <a:ext cx="15544800" cy="2940050"/>
          </a:xfrm>
          <a:prstGeom prst="rect">
            <a:avLst/>
          </a:prstGeom>
        </p:spPr>
        <p:txBody>
          <a:bodyPr lIns="91437" tIns="91437" rIns="91437" bIns="91437" anchor="ctr"/>
          <a:lstStyle>
            <a:lvl1pPr defTabSz="1828800">
              <a:lnSpc>
                <a:spcPct val="100000"/>
              </a:lnSpc>
              <a:defRPr sz="8800" spc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5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791200" y="7772400"/>
            <a:ext cx="12801600" cy="3505200"/>
          </a:xfrm>
          <a:prstGeom prst="rect">
            <a:avLst/>
          </a:prstGeom>
        </p:spPr>
        <p:txBody>
          <a:bodyPr lIns="91437" tIns="91437" rIns="91437" bIns="91437"/>
          <a:lstStyle>
            <a:lvl1pPr marL="0" indent="0" algn="ctr" defTabSz="1828800">
              <a:lnSpc>
                <a:spcPct val="100000"/>
              </a:lnSpc>
              <a:spcBef>
                <a:spcPts val="1400"/>
              </a:spcBef>
              <a:buSzTx/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0" algn="ctr" defTabSz="1828800">
              <a:lnSpc>
                <a:spcPct val="100000"/>
              </a:lnSpc>
              <a:spcBef>
                <a:spcPts val="1400"/>
              </a:spcBef>
              <a:buSzTx/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0" algn="ctr" defTabSz="1828800">
              <a:lnSpc>
                <a:spcPct val="100000"/>
              </a:lnSpc>
              <a:spcBef>
                <a:spcPts val="1400"/>
              </a:spcBef>
              <a:buSzTx/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0" algn="ctr" defTabSz="1828800">
              <a:lnSpc>
                <a:spcPct val="100000"/>
              </a:lnSpc>
              <a:spcBef>
                <a:spcPts val="1400"/>
              </a:spcBef>
              <a:buSzTx/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0" algn="ctr" defTabSz="1828800">
              <a:lnSpc>
                <a:spcPct val="100000"/>
              </a:lnSpc>
              <a:spcBef>
                <a:spcPts val="1400"/>
              </a:spcBef>
              <a:buSzTx/>
              <a:buNone/>
              <a:defRPr sz="6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9917058" y="12835872"/>
            <a:ext cx="504544" cy="483906"/>
          </a:xfrm>
          <a:prstGeom prst="rect">
            <a:avLst/>
          </a:prstGeom>
        </p:spPr>
        <p:txBody>
          <a:bodyPr lIns="91437" tIns="91437" rIns="91437" bIns="91437" anchor="ctr"/>
          <a:lstStyle>
            <a:lvl1pPr algn="r" defTabSz="1828800"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>
            <a:spLocks noGrp="1"/>
          </p:cNvSpPr>
          <p:nvPr>
            <p:ph type="title"/>
          </p:nvPr>
        </p:nvSpPr>
        <p:spPr>
          <a:xfrm>
            <a:off x="3962400" y="184150"/>
            <a:ext cx="16459200" cy="3016250"/>
          </a:xfrm>
          <a:prstGeom prst="rect">
            <a:avLst/>
          </a:prstGeom>
        </p:spPr>
        <p:txBody>
          <a:bodyPr lIns="91439" tIns="91439" rIns="91439" bIns="91439" anchor="ctr"/>
          <a:lstStyle>
            <a:lvl1pPr defTabSz="1828800">
              <a:lnSpc>
                <a:spcPct val="100000"/>
              </a:lnSpc>
              <a:defRPr sz="8800" spc="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87200" y="12344400"/>
            <a:ext cx="4267200" cy="736601"/>
          </a:xfrm>
          <a:prstGeom prst="rect">
            <a:avLst/>
          </a:prstGeom>
        </p:spPr>
        <p:txBody>
          <a:bodyPr lIns="91439" tIns="91439" rIns="91439" bIns="91439" anchor="ctr"/>
          <a:lstStyle>
            <a:lvl1pPr algn="r" defTabSz="1828800"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z="12800" spc="-128"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3000" spc="-29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3" name="Image"/>
          <p:cNvSpPr>
            <a:spLocks noGrp="1"/>
          </p:cNvSpPr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z="12800" spc="0"/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Agenda Subtitle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</p:sldLayoutIdLst>
  <p:transition spd="med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le 1"/>
          <p:cNvSpPr txBox="1">
            <a:spLocks noGrp="1"/>
          </p:cNvSpPr>
          <p:nvPr>
            <p:ph type="title"/>
          </p:nvPr>
        </p:nvSpPr>
        <p:spPr>
          <a:xfrm>
            <a:off x="2138775" y="2246637"/>
            <a:ext cx="18893102" cy="2743862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b="1"/>
            </a:lvl1pPr>
          </a:lstStyle>
          <a:p>
            <a:r>
              <a:t>THE WORKS OF THE HOLY SPIRIT IN THE BELIEVER</a:t>
            </a:r>
          </a:p>
        </p:txBody>
      </p:sp>
      <p:sp>
        <p:nvSpPr>
          <p:cNvPr id="186" name="Subtitle 2"/>
          <p:cNvSpPr txBox="1">
            <a:spLocks noGrp="1"/>
          </p:cNvSpPr>
          <p:nvPr>
            <p:ph type="body" sz="quarter" idx="1"/>
          </p:nvPr>
        </p:nvSpPr>
        <p:spPr>
          <a:xfrm>
            <a:off x="4395850" y="7802732"/>
            <a:ext cx="14378953" cy="3505203"/>
          </a:xfrm>
          <a:prstGeom prst="rect">
            <a:avLst/>
          </a:prstGeom>
        </p:spPr>
        <p:txBody>
          <a:bodyPr/>
          <a:lstStyle/>
          <a:p>
            <a:r>
              <a:t>ACTS 1:8; ACTS 2:4; LUKE 24:49.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41"/>
          <p:cNvSpPr txBox="1">
            <a:spLocks noGrp="1"/>
          </p:cNvSpPr>
          <p:nvPr>
            <p:ph type="title"/>
          </p:nvPr>
        </p:nvSpPr>
        <p:spPr>
          <a:xfrm>
            <a:off x="3962400" y="89533"/>
            <a:ext cx="16459200" cy="43334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731520">
              <a:defRPr sz="3520"/>
            </a:lvl1pPr>
          </a:lstStyle>
          <a:p>
            <a:r>
              <a:t>.</a:t>
            </a:r>
          </a:p>
        </p:txBody>
      </p:sp>
      <p:sp>
        <p:nvSpPr>
          <p:cNvPr id="192" name="Shape 42"/>
          <p:cNvSpPr txBox="1">
            <a:spLocks noGrp="1"/>
          </p:cNvSpPr>
          <p:nvPr>
            <p:ph type="body" idx="4294967295"/>
          </p:nvPr>
        </p:nvSpPr>
        <p:spPr>
          <a:xfrm>
            <a:off x="823368" y="431319"/>
            <a:ext cx="22881136" cy="12570307"/>
          </a:xfrm>
          <a:prstGeom prst="rect">
            <a:avLst/>
          </a:prstGeom>
        </p:spPr>
        <p:txBody>
          <a:bodyPr lIns="91437" tIns="91437" rIns="91437" bIns="91437">
            <a:normAutofit fontScale="92500"/>
          </a:bodyPr>
          <a:lstStyle/>
          <a:p>
            <a:pPr marL="949452" indent="-949452" defTabSz="1011326">
              <a:spcBef>
                <a:spcPts val="800"/>
              </a:spcBef>
              <a:buSzPct val="100000"/>
              <a:buFont typeface="Arial"/>
              <a:defRPr sz="6230" b="1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u="sng" dirty="0"/>
              <a:t>#</a:t>
            </a:r>
            <a:r>
              <a:rPr sz="8000" dirty="0"/>
              <a:t>3. The Holy Spirit Directs</a:t>
            </a:r>
            <a:r>
              <a:rPr lang="en-US" sz="8000" dirty="0"/>
              <a:t>. Jn 14: 17, 16:13; 1 Cor 2:12-16</a:t>
            </a:r>
          </a:p>
          <a:p>
            <a:pPr marL="949452" indent="-949452" defTabSz="1011326">
              <a:spcBef>
                <a:spcPts val="800"/>
              </a:spcBef>
              <a:buSzPct val="100000"/>
              <a:buFont typeface="Arial"/>
              <a:defRPr sz="6230" b="1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8000" dirty="0"/>
              <a:t>H</a:t>
            </a:r>
            <a:r>
              <a:rPr lang="en-GH" sz="8000" dirty="0"/>
              <a:t>e instruct the beliver on how he/she should live his/her life</a:t>
            </a:r>
          </a:p>
          <a:p>
            <a:pPr marL="949452" indent="-949452" defTabSz="1011326">
              <a:spcBef>
                <a:spcPts val="800"/>
              </a:spcBef>
              <a:buSzPct val="100000"/>
              <a:buFont typeface="Arial"/>
              <a:defRPr sz="6230" b="1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8000" dirty="0"/>
              <a:t>H</a:t>
            </a:r>
            <a:r>
              <a:rPr lang="en-GH" sz="8000" dirty="0"/>
              <a:t>e </a:t>
            </a:r>
            <a:r>
              <a:rPr sz="8000" dirty="0"/>
              <a:t> counsels</a:t>
            </a:r>
            <a:r>
              <a:rPr lang="en-US" sz="8000" dirty="0"/>
              <a:t> the believer on difficult issues of life </a:t>
            </a:r>
          </a:p>
          <a:p>
            <a:pPr marL="949452" indent="-949452" defTabSz="1011326">
              <a:spcBef>
                <a:spcPts val="800"/>
              </a:spcBef>
              <a:buSzPct val="100000"/>
              <a:buFont typeface="Arial"/>
              <a:defRPr sz="6230" b="1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8000" dirty="0"/>
              <a:t>H</a:t>
            </a:r>
            <a:r>
              <a:rPr lang="en-GH" sz="8000" dirty="0"/>
              <a:t>e guides the believer so he/she makes no mistake.</a:t>
            </a:r>
          </a:p>
          <a:p>
            <a:pPr marL="949452" indent="-949452" defTabSz="1011326">
              <a:spcBef>
                <a:spcPts val="800"/>
              </a:spcBef>
              <a:buSzPct val="100000"/>
              <a:buFont typeface="Arial"/>
              <a:defRPr sz="6230" b="1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8000" dirty="0"/>
              <a:t>H</a:t>
            </a:r>
            <a:r>
              <a:rPr lang="en-GH" sz="8000" dirty="0"/>
              <a:t>e guides the believer into all Truth </a:t>
            </a:r>
          </a:p>
          <a:p>
            <a:pPr marL="949452" indent="-949452" defTabSz="1011326">
              <a:spcBef>
                <a:spcPts val="800"/>
              </a:spcBef>
              <a:buSzPct val="100000"/>
              <a:buFont typeface="Arial"/>
              <a:defRPr sz="6230" b="1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8000" dirty="0"/>
              <a:t>H</a:t>
            </a:r>
            <a:r>
              <a:rPr lang="en-GH" sz="8000" dirty="0"/>
              <a:t>e teaches the beliver the word of God </a:t>
            </a:r>
            <a:endParaRPr lang="en-US" sz="8000" dirty="0"/>
          </a:p>
          <a:p>
            <a:pPr marL="949452" indent="-949452" defTabSz="1011326">
              <a:spcBef>
                <a:spcPts val="800"/>
              </a:spcBef>
              <a:buSzPct val="100000"/>
              <a:buFont typeface="Arial"/>
              <a:defRPr sz="6230" b="1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8000" dirty="0"/>
              <a:t>This based on the basic principle of close guidance transfer as well. Gal 3:23-25</a:t>
            </a:r>
            <a:endParaRPr lang="en-GH" sz="8000" dirty="0"/>
          </a:p>
          <a:p>
            <a:pPr marL="949452" indent="-949452" defTabSz="1011326">
              <a:spcBef>
                <a:spcPts val="800"/>
              </a:spcBef>
              <a:buSzPct val="100000"/>
              <a:buFont typeface="Arial"/>
              <a:defRPr sz="6230" b="1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8000" dirty="0">
                <a:uFill>
                  <a:solidFill>
                    <a:srgbClr val="000000"/>
                  </a:solidFill>
                </a:uFill>
              </a:rPr>
              <a:t>Bar Mitzvah... Bar (Son... Bar Jonah) Mitzvah is law</a:t>
            </a:r>
            <a:endParaRPr sz="8000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E797F-454B-A040-9E8B-5CA5725BC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H" sz="7200" b="1" dirty="0"/>
              <a:t>STEPPED GUIDANCE TRANSFER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81579F-7C00-6B40-9F3F-5D38F3A9D8D6}"/>
              </a:ext>
            </a:extLst>
          </p:cNvPr>
          <p:cNvSpPr/>
          <p:nvPr/>
        </p:nvSpPr>
        <p:spPr>
          <a:xfrm>
            <a:off x="409079" y="8592728"/>
            <a:ext cx="4283242" cy="2811026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H" sz="3600" b="1" i="0" u="none" strike="noStrike" cap="none" spc="0" normalizeH="0" baseline="0" dirty="0">
                <a:solidFill>
                  <a:srgbClr val="FFFFFF"/>
                </a:solidFill>
                <a:effectLst/>
                <a:uFillTx/>
                <a:latin typeface="Graphik"/>
                <a:ea typeface="Graphik"/>
                <a:cs typeface="Graphik"/>
                <a:sym typeface="Graphik"/>
              </a:rPr>
              <a:t>BELOW 13 YEARS </a:t>
            </a:r>
            <a:endParaRPr lang="en-GH" sz="3600" b="1" dirty="0">
              <a:solidFill>
                <a:srgbClr val="FFFFFF"/>
              </a:solidFill>
              <a:latin typeface="Graphik"/>
              <a:ea typeface="Graphik"/>
              <a:cs typeface="Graphik"/>
              <a:sym typeface="Graphik"/>
            </a:endParaRPr>
          </a:p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H" sz="3600" b="1" i="0" u="none" strike="noStrike" cap="none" spc="0" normalizeH="0" baseline="0" dirty="0">
                <a:solidFill>
                  <a:srgbClr val="FFFFFF"/>
                </a:solidFill>
                <a:effectLst/>
                <a:uFillTx/>
                <a:latin typeface="Graphik"/>
                <a:ea typeface="Graphik"/>
                <a:cs typeface="Graphik"/>
                <a:sym typeface="Graphik"/>
              </a:rPr>
              <a:t>OF AGE</a:t>
            </a:r>
          </a:p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H" sz="3600" b="1" dirty="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rPr>
              <a:t>PARENTAL </a:t>
            </a:r>
          </a:p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H" sz="3600" b="1" dirty="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rPr>
              <a:t>GUIDANCE</a:t>
            </a:r>
            <a:endParaRPr kumimoji="0" lang="en-GH" sz="3600" b="1" i="0" u="none" strike="noStrike" cap="none" spc="0" normalizeH="0" baseline="0" dirty="0">
              <a:solidFill>
                <a:srgbClr val="FFFFFF"/>
              </a:solidFill>
              <a:effectLst/>
              <a:uFillTx/>
              <a:latin typeface="Graphik"/>
              <a:ea typeface="Graphik"/>
              <a:cs typeface="Graphik"/>
              <a:sym typeface="Graphik"/>
            </a:endParaRPr>
          </a:p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H" sz="3200" dirty="0">
              <a:solidFill>
                <a:srgbClr val="FFFFFF"/>
              </a:solidFill>
              <a:latin typeface="Graphik"/>
              <a:ea typeface="Graphik"/>
              <a:cs typeface="Graphik"/>
              <a:sym typeface="Graphik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31C44F-6669-854E-912E-9A8FE6B8C5E0}"/>
              </a:ext>
            </a:extLst>
          </p:cNvPr>
          <p:cNvSpPr/>
          <p:nvPr/>
        </p:nvSpPr>
        <p:spPr>
          <a:xfrm>
            <a:off x="20076695" y="3194386"/>
            <a:ext cx="4283242" cy="3241913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H" sz="3600" b="1" dirty="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rPr>
              <a:t>DIRECTED BY THE </a:t>
            </a:r>
          </a:p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H" sz="3600" b="1" dirty="0">
              <a:solidFill>
                <a:srgbClr val="FFFFFF"/>
              </a:solidFill>
              <a:latin typeface="Graphik"/>
              <a:ea typeface="Graphik"/>
              <a:cs typeface="Graphik"/>
              <a:sym typeface="Graphik"/>
            </a:endParaRPr>
          </a:p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H" sz="3600" b="1" dirty="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rPr>
              <a:t>HOLY SPIRIT </a:t>
            </a:r>
          </a:p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H" sz="3200" dirty="0">
              <a:solidFill>
                <a:srgbClr val="FFFFFF"/>
              </a:solidFill>
              <a:latin typeface="Graphik"/>
              <a:ea typeface="Graphik"/>
              <a:cs typeface="Graphik"/>
              <a:sym typeface="Graphik"/>
            </a:endParaRPr>
          </a:p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H" sz="3200" b="0" i="0" u="none" strike="noStrike" cap="none" spc="0" normalizeH="0" baseline="0" dirty="0">
              <a:solidFill>
                <a:srgbClr val="FFFFFF"/>
              </a:solidFill>
              <a:effectLst/>
              <a:uFillTx/>
              <a:latin typeface="Graphik"/>
              <a:ea typeface="Graphik"/>
              <a:cs typeface="Graphik"/>
              <a:sym typeface="Graphik"/>
            </a:endParaRPr>
          </a:p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H" sz="3200" b="0" i="0" u="none" strike="noStrike" cap="none" spc="0" normalizeH="0" baseline="0" dirty="0">
              <a:solidFill>
                <a:srgbClr val="FFFFFF"/>
              </a:solidFill>
              <a:effectLst/>
              <a:uFillTx/>
              <a:latin typeface="Graphik"/>
              <a:ea typeface="Graphik"/>
              <a:cs typeface="Graphik"/>
              <a:sym typeface="Graphik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DB46E0-5506-BA4B-B43D-B522C12017D9}"/>
              </a:ext>
            </a:extLst>
          </p:cNvPr>
          <p:cNvSpPr/>
          <p:nvPr/>
        </p:nvSpPr>
        <p:spPr>
          <a:xfrm>
            <a:off x="14076953" y="4537817"/>
            <a:ext cx="4283242" cy="3365024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H" sz="3600" b="1" i="0" u="none" strike="noStrike" cap="none" spc="0" normalizeH="0" baseline="0" dirty="0">
                <a:solidFill>
                  <a:srgbClr val="FFFFFF"/>
                </a:solidFill>
                <a:effectLst/>
                <a:uFillTx/>
                <a:latin typeface="Graphik"/>
                <a:ea typeface="Graphik"/>
                <a:cs typeface="Graphik"/>
                <a:sym typeface="Graphik"/>
              </a:rPr>
              <a:t>SAVED BY FAITH</a:t>
            </a:r>
          </a:p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H" sz="3600" b="1" dirty="0">
              <a:solidFill>
                <a:srgbClr val="FFFFFF"/>
              </a:solidFill>
              <a:latin typeface="Graphik"/>
              <a:ea typeface="Graphik"/>
              <a:cs typeface="Graphik"/>
              <a:sym typeface="Graphik"/>
            </a:endParaRPr>
          </a:p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H" sz="3600" b="1" i="0" u="none" strike="noStrike" cap="none" spc="0" normalizeH="0" baseline="0" dirty="0">
                <a:solidFill>
                  <a:srgbClr val="FFFFFF"/>
                </a:solidFill>
                <a:effectLst/>
                <a:uFillTx/>
                <a:latin typeface="Graphik"/>
                <a:ea typeface="Graphik"/>
                <a:cs typeface="Graphik"/>
                <a:sym typeface="Graphik"/>
              </a:rPr>
              <a:t>DIRECTED BY THE</a:t>
            </a:r>
          </a:p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H" sz="3600" b="1" i="0" u="none" strike="noStrike" cap="none" spc="0" normalizeH="0" baseline="0" dirty="0">
                <a:solidFill>
                  <a:srgbClr val="FFFFFF"/>
                </a:solidFill>
                <a:effectLst/>
                <a:uFillTx/>
                <a:latin typeface="Graphik"/>
                <a:ea typeface="Graphik"/>
                <a:cs typeface="Graphik"/>
                <a:sym typeface="Graphik"/>
              </a:rPr>
              <a:t>  </a:t>
            </a:r>
          </a:p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H" sz="3600" b="1" dirty="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rPr>
              <a:t>LOGOS/ GOSPEL</a:t>
            </a:r>
          </a:p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H" sz="3200" b="0" i="0" u="none" strike="noStrike" cap="none" spc="0" normalizeH="0" baseline="0" dirty="0">
              <a:solidFill>
                <a:srgbClr val="FFFFFF"/>
              </a:solidFill>
              <a:effectLst/>
              <a:uFillTx/>
              <a:latin typeface="Graphik"/>
              <a:ea typeface="Graphik"/>
              <a:cs typeface="Graphik"/>
              <a:sym typeface="Graphik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9BD835-3309-4746-8B5A-62E04037F359}"/>
              </a:ext>
            </a:extLst>
          </p:cNvPr>
          <p:cNvSpPr/>
          <p:nvPr/>
        </p:nvSpPr>
        <p:spPr>
          <a:xfrm>
            <a:off x="7491667" y="6731845"/>
            <a:ext cx="4283242" cy="2811026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H" sz="3600" b="1" i="0" u="none" strike="noStrike" cap="none" spc="0" normalizeH="0" baseline="0" dirty="0">
                <a:solidFill>
                  <a:srgbClr val="FFFFFF"/>
                </a:solidFill>
                <a:effectLst/>
                <a:uFillTx/>
                <a:latin typeface="Graphik"/>
                <a:ea typeface="Graphik"/>
                <a:cs typeface="Graphik"/>
                <a:sym typeface="Graphik"/>
              </a:rPr>
              <a:t>ABOVE 13 YEARS </a:t>
            </a:r>
          </a:p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H" sz="3600" b="1" i="0" u="none" strike="noStrike" cap="none" spc="0" normalizeH="0" baseline="0" dirty="0">
                <a:solidFill>
                  <a:srgbClr val="FFFFFF"/>
                </a:solidFill>
                <a:effectLst/>
                <a:uFillTx/>
                <a:latin typeface="Graphik"/>
                <a:ea typeface="Graphik"/>
                <a:cs typeface="Graphik"/>
                <a:sym typeface="Graphik"/>
              </a:rPr>
              <a:t>OF AGE</a:t>
            </a:r>
          </a:p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H" sz="3600" b="1" i="0" u="none" strike="noStrike" cap="none" spc="0" normalizeH="0" baseline="0" dirty="0">
              <a:solidFill>
                <a:srgbClr val="FFFFFF"/>
              </a:solidFill>
              <a:effectLst/>
              <a:uFillTx/>
              <a:latin typeface="Graphik"/>
              <a:ea typeface="Graphik"/>
              <a:cs typeface="Graphik"/>
              <a:sym typeface="Graphik"/>
            </a:endParaRPr>
          </a:p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H" sz="3600" b="1" dirty="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rPr>
              <a:t>TORAH GUIDED</a:t>
            </a:r>
            <a:endParaRPr kumimoji="0" lang="en-GH" sz="3600" b="1" i="0" u="none" strike="noStrike" cap="none" spc="0" normalizeH="0" baseline="0" dirty="0">
              <a:solidFill>
                <a:srgbClr val="FFFFFF"/>
              </a:solidFill>
              <a:effectLst/>
              <a:uFillTx/>
              <a:latin typeface="Graphik"/>
              <a:ea typeface="Graphik"/>
              <a:cs typeface="Graphik"/>
              <a:sym typeface="Graphik"/>
            </a:endParaRPr>
          </a:p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H" sz="3200" dirty="0">
              <a:solidFill>
                <a:srgbClr val="FFFFFF"/>
              </a:solidFill>
              <a:latin typeface="Graphik"/>
              <a:ea typeface="Graphik"/>
              <a:cs typeface="Graphik"/>
              <a:sym typeface="Graphik"/>
            </a:endParaRP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C9045168-24C5-A148-AB69-9DA872800F6A}"/>
              </a:ext>
            </a:extLst>
          </p:cNvPr>
          <p:cNvSpPr/>
          <p:nvPr/>
        </p:nvSpPr>
        <p:spPr>
          <a:xfrm>
            <a:off x="4692321" y="8113294"/>
            <a:ext cx="2847472" cy="2233864"/>
          </a:xfrm>
          <a:prstGeom prst="rightArrow">
            <a:avLst/>
          </a:prstGeom>
          <a:solidFill>
            <a:srgbClr val="0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H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Graphik"/>
              <a:ea typeface="Graphik"/>
              <a:cs typeface="Graphik"/>
              <a:sym typeface="Graphik"/>
            </a:endParaRPr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0CFF486F-AA17-494D-ACC2-7B17AE132DC8}"/>
              </a:ext>
            </a:extLst>
          </p:cNvPr>
          <p:cNvSpPr/>
          <p:nvPr/>
        </p:nvSpPr>
        <p:spPr>
          <a:xfrm>
            <a:off x="11790951" y="5901795"/>
            <a:ext cx="2334128" cy="2233864"/>
          </a:xfrm>
          <a:prstGeom prst="rightArrow">
            <a:avLst/>
          </a:prstGeom>
          <a:solidFill>
            <a:srgbClr val="0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H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Graphik"/>
              <a:ea typeface="Graphik"/>
              <a:cs typeface="Graphik"/>
              <a:sym typeface="Graphik"/>
            </a:endParaRP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6146BF4C-BF28-7447-82CB-B0E8C43B9343}"/>
              </a:ext>
            </a:extLst>
          </p:cNvPr>
          <p:cNvSpPr/>
          <p:nvPr/>
        </p:nvSpPr>
        <p:spPr>
          <a:xfrm>
            <a:off x="17983200" y="4624136"/>
            <a:ext cx="2334128" cy="2233864"/>
          </a:xfrm>
          <a:prstGeom prst="rightArrow">
            <a:avLst/>
          </a:prstGeom>
          <a:solidFill>
            <a:srgbClr val="0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11303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H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Graphik"/>
              <a:ea typeface="Graphik"/>
              <a:cs typeface="Graphik"/>
              <a:sym typeface="Graphik"/>
            </a:endParaRPr>
          </a:p>
        </p:txBody>
      </p:sp>
    </p:spTree>
    <p:extLst>
      <p:ext uri="{BB962C8B-B14F-4D97-AF65-F5344CB8AC3E}">
        <p14:creationId xmlns:p14="http://schemas.microsoft.com/office/powerpoint/2010/main" val="220076688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41"/>
          <p:cNvSpPr txBox="1">
            <a:spLocks noGrp="1"/>
          </p:cNvSpPr>
          <p:nvPr>
            <p:ph type="title"/>
          </p:nvPr>
        </p:nvSpPr>
        <p:spPr>
          <a:xfrm>
            <a:off x="3962400" y="89533"/>
            <a:ext cx="16459200" cy="43334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731520">
              <a:defRPr sz="3520"/>
            </a:lvl1pPr>
          </a:lstStyle>
          <a:p>
            <a:r>
              <a:t>.</a:t>
            </a:r>
          </a:p>
        </p:txBody>
      </p:sp>
      <p:sp>
        <p:nvSpPr>
          <p:cNvPr id="222" name="Shape 42"/>
          <p:cNvSpPr txBox="1">
            <a:spLocks noGrp="1"/>
          </p:cNvSpPr>
          <p:nvPr>
            <p:ph type="body" idx="4294967295"/>
          </p:nvPr>
        </p:nvSpPr>
        <p:spPr>
          <a:xfrm>
            <a:off x="849526" y="431319"/>
            <a:ext cx="22854978" cy="12570307"/>
          </a:xfrm>
          <a:prstGeom prst="rect">
            <a:avLst/>
          </a:prstGeom>
        </p:spPr>
        <p:txBody>
          <a:bodyPr lIns="91437" tIns="91437" rIns="91437" bIns="91437">
            <a:normAutofit fontScale="92500" lnSpcReduction="10000"/>
          </a:bodyPr>
          <a:lstStyle/>
          <a:p>
            <a:pPr marL="1100328" indent="-1100328" defTabSz="1098011">
              <a:spcBef>
                <a:spcPts val="900"/>
              </a:spcBef>
              <a:buSzPct val="100000"/>
              <a:buFont typeface="Arial"/>
              <a:defRPr sz="7219" b="1">
                <a:solidFill>
                  <a:srgbClr val="8311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#5. The Holy Spirit Insures and Assures the Believer</a:t>
            </a:r>
          </a:p>
          <a:p>
            <a:pPr marL="949756" indent="-949756" defTabSz="1098011">
              <a:spcBef>
                <a:spcPts val="900"/>
              </a:spcBef>
              <a:buSzPct val="100000"/>
              <a:buFont typeface="Arial"/>
              <a:defRPr sz="6232" b="1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>
                <a:solidFill>
                  <a:srgbClr val="1779BA"/>
                </a:solidFill>
              </a:rPr>
              <a:t>Romans 8:16; </a:t>
            </a:r>
            <a:r>
              <a:rPr lang="en-GB" dirty="0"/>
              <a:t>2 Cor 5:5; 2 Cor 1:22; </a:t>
            </a:r>
            <a:r>
              <a:rPr lang="en-GB" dirty="0" err="1"/>
              <a:t>Eph</a:t>
            </a:r>
            <a:r>
              <a:rPr lang="en-GB" dirty="0"/>
              <a:t> 1:13-14</a:t>
            </a:r>
            <a:endParaRPr lang="en-GB" dirty="0">
              <a:solidFill>
                <a:srgbClr val="1779BA"/>
              </a:solidFill>
            </a:endParaRPr>
          </a:p>
          <a:p>
            <a:pPr marL="1071524" indent="-1071524" defTabSz="1141354">
              <a:spcBef>
                <a:spcPts val="900"/>
              </a:spcBef>
              <a:buSzPct val="100000"/>
              <a:buFont typeface="Arial"/>
              <a:defRPr sz="7031" b="1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>
                <a:latin typeface="Times New Roman"/>
                <a:ea typeface="Times New Roman"/>
                <a:cs typeface="Times New Roman"/>
                <a:sym typeface="Times New Roman"/>
              </a:rPr>
              <a:t>The Holy Spirit is God’s Assures in us that we are the children of God.</a:t>
            </a:r>
          </a:p>
          <a:p>
            <a:pPr marL="1071524" indent="-1071524" defTabSz="1141354">
              <a:spcBef>
                <a:spcPts val="900"/>
              </a:spcBef>
              <a:buSzPct val="100000"/>
              <a:buFont typeface="Arial"/>
              <a:defRPr sz="7031" b="1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 lang="en-GB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071524" indent="-1071524" defTabSz="1141354">
              <a:spcBef>
                <a:spcPts val="900"/>
              </a:spcBef>
              <a:buSzPct val="100000"/>
              <a:buFont typeface="Arial"/>
              <a:defRPr sz="7031" b="1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>
                <a:latin typeface="Times New Roman"/>
                <a:ea typeface="Times New Roman"/>
                <a:cs typeface="Times New Roman"/>
                <a:sym typeface="Times New Roman"/>
              </a:rPr>
              <a:t>He is the seal/claim on us that we are His very own. </a:t>
            </a:r>
          </a:p>
          <a:p>
            <a:pPr marL="1071524" indent="-1071524" defTabSz="1141354">
              <a:spcBef>
                <a:spcPts val="900"/>
              </a:spcBef>
              <a:buSzPct val="100000"/>
              <a:buFont typeface="Arial"/>
              <a:defRPr sz="7031" b="1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 lang="en-GB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071524" indent="-1071524" defTabSz="1141354">
              <a:spcBef>
                <a:spcPts val="900"/>
              </a:spcBef>
              <a:buSzPct val="100000"/>
              <a:buFont typeface="Arial"/>
              <a:defRPr sz="7031" b="1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>
                <a:latin typeface="Times New Roman"/>
                <a:ea typeface="Times New Roman"/>
                <a:cs typeface="Times New Roman"/>
                <a:sym typeface="Times New Roman"/>
              </a:rPr>
              <a:t>The gift of the Spirit to believers is a down payment (INSURANCE) on our heavenly inheritance, which Christ has promised us and secured for us at the cross. </a:t>
            </a:r>
          </a:p>
          <a:p>
            <a:pPr marL="1071524" indent="-1071524" defTabSz="1141354">
              <a:spcBef>
                <a:spcPts val="900"/>
              </a:spcBef>
              <a:buSzPct val="100000"/>
              <a:buFont typeface="Arial"/>
              <a:defRPr sz="7031" b="1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 lang="en-GB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071524" indent="-1071524" defTabSz="1141354">
              <a:spcBef>
                <a:spcPts val="900"/>
              </a:spcBef>
              <a:buSzPct val="100000"/>
              <a:buFont typeface="Arial"/>
              <a:defRPr sz="7031" b="1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>
                <a:latin typeface="Times New Roman"/>
                <a:ea typeface="Times New Roman"/>
                <a:cs typeface="Times New Roman"/>
                <a:sym typeface="Times New Roman"/>
              </a:rPr>
              <a:t>It is because the Spirit has sealed us that we are assured of our salvation.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41"/>
          <p:cNvSpPr txBox="1">
            <a:spLocks noGrp="1"/>
          </p:cNvSpPr>
          <p:nvPr>
            <p:ph type="title"/>
          </p:nvPr>
        </p:nvSpPr>
        <p:spPr>
          <a:xfrm>
            <a:off x="3962400" y="89533"/>
            <a:ext cx="16459200" cy="43334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731520">
              <a:defRPr sz="3520"/>
            </a:lvl1pPr>
          </a:lstStyle>
          <a:p>
            <a:r>
              <a:t>.</a:t>
            </a:r>
          </a:p>
        </p:txBody>
      </p:sp>
      <p:sp>
        <p:nvSpPr>
          <p:cNvPr id="231" name="Shape 42"/>
          <p:cNvSpPr txBox="1">
            <a:spLocks noGrp="1"/>
          </p:cNvSpPr>
          <p:nvPr>
            <p:ph type="body" idx="4294967295"/>
          </p:nvPr>
        </p:nvSpPr>
        <p:spPr>
          <a:xfrm>
            <a:off x="947621" y="572846"/>
            <a:ext cx="22854978" cy="12570308"/>
          </a:xfrm>
          <a:prstGeom prst="rect">
            <a:avLst/>
          </a:prstGeom>
        </p:spPr>
        <p:txBody>
          <a:bodyPr lIns="91437" tIns="91437" rIns="91437" bIns="91437"/>
          <a:lstStyle/>
          <a:p>
            <a:pPr marL="0" indent="0" defTabSz="315468">
              <a:lnSpc>
                <a:spcPct val="100000"/>
              </a:lnSpc>
              <a:spcBef>
                <a:spcPts val="0"/>
              </a:spcBef>
              <a:buSzTx/>
              <a:buNone/>
              <a:defRPr sz="993">
                <a:solidFill>
                  <a:srgbClr val="0A0A0A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b="1" u="sng" dirty="0"/>
          </a:p>
          <a:p>
            <a:pPr marL="935888" indent="-935888" defTabSz="996878">
              <a:spcBef>
                <a:spcPts val="800"/>
              </a:spcBef>
              <a:buSzPct val="100000"/>
              <a:buFont typeface="Arial"/>
              <a:defRPr sz="6141" b="1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#6. The Holy Spirit Enables the </a:t>
            </a:r>
            <a:r>
              <a:rPr dirty="0" err="1"/>
              <a:t>belive</a:t>
            </a:r>
            <a:r>
              <a:rPr lang="en-US" dirty="0" err="1"/>
              <a:t>r</a:t>
            </a:r>
            <a:r>
              <a:rPr dirty="0"/>
              <a:t> become like Christ and live like Christ. Gal 5:22-25</a:t>
            </a:r>
            <a:endParaRPr lang="en-US" dirty="0"/>
          </a:p>
          <a:p>
            <a:pPr marL="935888" indent="-935888" defTabSz="996878">
              <a:spcBef>
                <a:spcPts val="800"/>
              </a:spcBef>
              <a:buSzPct val="100000"/>
              <a:buFont typeface="Arial"/>
              <a:defRPr sz="6141" b="1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  <a:p>
            <a:pPr marL="935888" indent="-935888" defTabSz="315468">
              <a:lnSpc>
                <a:spcPct val="100000"/>
              </a:lnSpc>
              <a:spcBef>
                <a:spcPts val="0"/>
              </a:spcBef>
              <a:buSzPct val="100000"/>
              <a:buFont typeface="Arial"/>
              <a:defRPr sz="6141" b="1">
                <a:solidFill>
                  <a:srgbClr val="1A0A5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The Holy Spirit helps us grow in the Lord</a:t>
            </a:r>
            <a:endParaRPr lang="en-US" dirty="0"/>
          </a:p>
          <a:p>
            <a:pPr marL="935888" indent="-935888" defTabSz="315468">
              <a:lnSpc>
                <a:spcPct val="100000"/>
              </a:lnSpc>
              <a:spcBef>
                <a:spcPts val="0"/>
              </a:spcBef>
              <a:buSzPct val="100000"/>
              <a:buFont typeface="Arial"/>
              <a:defRPr sz="6141" b="1">
                <a:solidFill>
                  <a:srgbClr val="1A0A5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  <a:p>
            <a:pPr marL="935888" indent="-935888" defTabSz="315468">
              <a:lnSpc>
                <a:spcPct val="100000"/>
              </a:lnSpc>
              <a:spcBef>
                <a:spcPts val="0"/>
              </a:spcBef>
              <a:buSzPct val="100000"/>
              <a:buFont typeface="Arial"/>
              <a:defRPr sz="6141" b="1">
                <a:solidFill>
                  <a:srgbClr val="1A0A5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The effect of transformation through the Holy Spirit </a:t>
            </a:r>
            <a:endParaRPr lang="en-US" dirty="0"/>
          </a:p>
          <a:p>
            <a:pPr marL="935888" indent="-935888" defTabSz="315468">
              <a:lnSpc>
                <a:spcPct val="100000"/>
              </a:lnSpc>
              <a:spcBef>
                <a:spcPts val="0"/>
              </a:spcBef>
              <a:buSzPct val="100000"/>
              <a:buFont typeface="Arial"/>
              <a:defRPr sz="6141" b="1">
                <a:solidFill>
                  <a:srgbClr val="1A0A5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 </a:t>
            </a:r>
          </a:p>
          <a:p>
            <a:pPr marL="935888" indent="-935888" defTabSz="315468">
              <a:lnSpc>
                <a:spcPct val="100000"/>
              </a:lnSpc>
              <a:spcBef>
                <a:spcPts val="0"/>
              </a:spcBef>
              <a:buSzPct val="100000"/>
              <a:buFont typeface="Arial"/>
              <a:defRPr sz="6141" b="1">
                <a:solidFill>
                  <a:srgbClr val="1A0A5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He helps us grow in the fruit of the Holy Spirit </a:t>
            </a:r>
            <a:endParaRPr lang="en-US" dirty="0"/>
          </a:p>
          <a:p>
            <a:pPr marL="935888" indent="-935888" defTabSz="315468">
              <a:lnSpc>
                <a:spcPct val="100000"/>
              </a:lnSpc>
              <a:spcBef>
                <a:spcPts val="0"/>
              </a:spcBef>
              <a:buSzPct val="100000"/>
              <a:buFont typeface="Arial"/>
              <a:defRPr sz="6141" b="1">
                <a:solidFill>
                  <a:srgbClr val="1A0A5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  <a:p>
            <a:pPr marL="935888" indent="-935888" defTabSz="315468">
              <a:lnSpc>
                <a:spcPct val="100000"/>
              </a:lnSpc>
              <a:spcBef>
                <a:spcPts val="0"/>
              </a:spcBef>
              <a:buSzPct val="100000"/>
              <a:buFont typeface="Arial"/>
              <a:defRPr sz="6141" b="1">
                <a:solidFill>
                  <a:srgbClr val="1A0A5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This takes a deliberate effort of the believer. </a:t>
            </a:r>
            <a:endParaRPr lang="en-US" dirty="0"/>
          </a:p>
          <a:p>
            <a:pPr marL="935888" indent="-935888" defTabSz="315468">
              <a:lnSpc>
                <a:spcPct val="100000"/>
              </a:lnSpc>
              <a:spcBef>
                <a:spcPts val="0"/>
              </a:spcBef>
              <a:buSzPct val="100000"/>
              <a:buFont typeface="Arial"/>
              <a:defRPr sz="6141" b="1">
                <a:solidFill>
                  <a:srgbClr val="1A0A5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en-US" dirty="0"/>
          </a:p>
          <a:p>
            <a:pPr marL="935888" indent="-935888" defTabSz="315468">
              <a:lnSpc>
                <a:spcPct val="100000"/>
              </a:lnSpc>
              <a:spcBef>
                <a:spcPts val="0"/>
              </a:spcBef>
              <a:buSzPct val="100000"/>
              <a:buFont typeface="Arial"/>
              <a:defRPr sz="6141" b="1">
                <a:solidFill>
                  <a:srgbClr val="1A0A5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A disciplined life and conscious life. </a:t>
            </a:r>
            <a:endParaRPr lang="en-US" dirty="0"/>
          </a:p>
          <a:p>
            <a:pPr marL="0" indent="0" defTabSz="315468">
              <a:lnSpc>
                <a:spcPct val="100000"/>
              </a:lnSpc>
              <a:spcBef>
                <a:spcPts val="0"/>
              </a:spcBef>
              <a:buSzPct val="100000"/>
              <a:buNone/>
              <a:defRPr sz="6141" b="1">
                <a:solidFill>
                  <a:srgbClr val="1A0A5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323</Words>
  <Application>Microsoft Macintosh PowerPoint</Application>
  <PresentationFormat>Custom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Canela Bold</vt:lpstr>
      <vt:lpstr>Canela Deck Regular</vt:lpstr>
      <vt:lpstr>Canela Regular</vt:lpstr>
      <vt:lpstr>Canela Text Regular</vt:lpstr>
      <vt:lpstr>Graphik</vt:lpstr>
      <vt:lpstr>Graphik Medium</vt:lpstr>
      <vt:lpstr>Graphik Semibold</vt:lpstr>
      <vt:lpstr>Arial</vt:lpstr>
      <vt:lpstr>Calibri</vt:lpstr>
      <vt:lpstr>Helvetica</vt:lpstr>
      <vt:lpstr>Helvetica Neue</vt:lpstr>
      <vt:lpstr>Times New Roman</vt:lpstr>
      <vt:lpstr>23_ClassicWhite</vt:lpstr>
      <vt:lpstr>THE WORKS OF THE HOLY SPIRIT IN THE BELIEVER</vt:lpstr>
      <vt:lpstr>.</vt:lpstr>
      <vt:lpstr>STEPPED GUIDANCE TRANSFER</vt:lpstr>
      <vt:lpstr>.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WORKS OF THE HOLY SPIRIT IN THE BELIEVER</dc:title>
  <cp:lastModifiedBy>Joseph Buertey</cp:lastModifiedBy>
  <cp:revision>6</cp:revision>
  <dcterms:modified xsi:type="dcterms:W3CDTF">2021-05-01T21:43:20Z</dcterms:modified>
</cp:coreProperties>
</file>